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57" r:id="rId7"/>
    <p:sldId id="264" r:id="rId8"/>
    <p:sldId id="266" r:id="rId9"/>
    <p:sldId id="267" r:id="rId10"/>
    <p:sldId id="268" r:id="rId11"/>
    <p:sldId id="258" r:id="rId12"/>
    <p:sldId id="265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Viseu_varia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Viseu_variat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Viseu_variat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Viseu_variatio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Viseu_variati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Viseu_variatio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CarpCli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CarpCli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CarpCli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CarpCli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CarpCli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CarpCli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CarpCli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ud\Proiecte\Habitate_MM\articol\Viseu_vari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32600863596207E-2"/>
          <c:y val="3.2927083362795651E-2"/>
          <c:w val="0.885172527596648"/>
          <c:h val="0.762930185155330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All!$I$1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All!$F$2:$F$49</c:f>
              <c:numCache>
                <c:formatCode>m/d/yyyy</c:formatCode>
                <c:ptCount val="48"/>
                <c:pt idx="0">
                  <c:v>22282</c:v>
                </c:pt>
                <c:pt idx="1">
                  <c:v>22647</c:v>
                </c:pt>
                <c:pt idx="2">
                  <c:v>23012</c:v>
                </c:pt>
                <c:pt idx="3">
                  <c:v>23377</c:v>
                </c:pt>
                <c:pt idx="4">
                  <c:v>23743</c:v>
                </c:pt>
                <c:pt idx="5">
                  <c:v>24108</c:v>
                </c:pt>
                <c:pt idx="6">
                  <c:v>24473</c:v>
                </c:pt>
                <c:pt idx="7">
                  <c:v>24838</c:v>
                </c:pt>
                <c:pt idx="8">
                  <c:v>25204</c:v>
                </c:pt>
                <c:pt idx="9">
                  <c:v>25569</c:v>
                </c:pt>
                <c:pt idx="10">
                  <c:v>25934</c:v>
                </c:pt>
                <c:pt idx="11">
                  <c:v>26299</c:v>
                </c:pt>
                <c:pt idx="12">
                  <c:v>26665</c:v>
                </c:pt>
                <c:pt idx="13">
                  <c:v>27030</c:v>
                </c:pt>
                <c:pt idx="14">
                  <c:v>27395</c:v>
                </c:pt>
                <c:pt idx="15">
                  <c:v>27760</c:v>
                </c:pt>
                <c:pt idx="16">
                  <c:v>28126</c:v>
                </c:pt>
                <c:pt idx="17">
                  <c:v>28491</c:v>
                </c:pt>
                <c:pt idx="18">
                  <c:v>28856</c:v>
                </c:pt>
                <c:pt idx="19">
                  <c:v>29221</c:v>
                </c:pt>
                <c:pt idx="20">
                  <c:v>29587</c:v>
                </c:pt>
                <c:pt idx="21">
                  <c:v>29952</c:v>
                </c:pt>
                <c:pt idx="22">
                  <c:v>30317</c:v>
                </c:pt>
                <c:pt idx="23">
                  <c:v>30682</c:v>
                </c:pt>
                <c:pt idx="24">
                  <c:v>31048</c:v>
                </c:pt>
                <c:pt idx="25">
                  <c:v>31413</c:v>
                </c:pt>
                <c:pt idx="26">
                  <c:v>31778</c:v>
                </c:pt>
                <c:pt idx="27">
                  <c:v>32143</c:v>
                </c:pt>
                <c:pt idx="28">
                  <c:v>32509</c:v>
                </c:pt>
                <c:pt idx="29">
                  <c:v>32874</c:v>
                </c:pt>
                <c:pt idx="30">
                  <c:v>33239</c:v>
                </c:pt>
                <c:pt idx="31">
                  <c:v>33604</c:v>
                </c:pt>
                <c:pt idx="32">
                  <c:v>33970</c:v>
                </c:pt>
                <c:pt idx="33">
                  <c:v>34335</c:v>
                </c:pt>
                <c:pt idx="34">
                  <c:v>34700</c:v>
                </c:pt>
                <c:pt idx="35">
                  <c:v>35065</c:v>
                </c:pt>
                <c:pt idx="36">
                  <c:v>35431</c:v>
                </c:pt>
                <c:pt idx="37">
                  <c:v>35796</c:v>
                </c:pt>
                <c:pt idx="38">
                  <c:v>36161</c:v>
                </c:pt>
                <c:pt idx="39">
                  <c:v>36526</c:v>
                </c:pt>
                <c:pt idx="40">
                  <c:v>36892</c:v>
                </c:pt>
                <c:pt idx="41">
                  <c:v>37257</c:v>
                </c:pt>
                <c:pt idx="42">
                  <c:v>37622</c:v>
                </c:pt>
                <c:pt idx="43">
                  <c:v>37987</c:v>
                </c:pt>
                <c:pt idx="44">
                  <c:v>38353</c:v>
                </c:pt>
                <c:pt idx="45">
                  <c:v>38718</c:v>
                </c:pt>
                <c:pt idx="46">
                  <c:v>39083</c:v>
                </c:pt>
                <c:pt idx="47">
                  <c:v>39448</c:v>
                </c:pt>
              </c:numCache>
            </c:numRef>
          </c:xVal>
          <c:yVal>
            <c:numRef>
              <c:f>All!$I$2:$I$49</c:f>
              <c:numCache>
                <c:formatCode>General</c:formatCode>
                <c:ptCount val="48"/>
                <c:pt idx="0">
                  <c:v>18.02333333333333</c:v>
                </c:pt>
                <c:pt idx="1">
                  <c:v>36.893250000000002</c:v>
                </c:pt>
                <c:pt idx="2">
                  <c:v>18.874250000000004</c:v>
                </c:pt>
                <c:pt idx="3">
                  <c:v>32.691499999999998</c:v>
                </c:pt>
                <c:pt idx="4">
                  <c:v>29.534166666666668</c:v>
                </c:pt>
                <c:pt idx="5">
                  <c:v>32.958416666666658</c:v>
                </c:pt>
                <c:pt idx="6">
                  <c:v>28.40666666666667</c:v>
                </c:pt>
                <c:pt idx="7">
                  <c:v>35.527999999999999</c:v>
                </c:pt>
                <c:pt idx="8">
                  <c:v>27.121833333333331</c:v>
                </c:pt>
                <c:pt idx="9">
                  <c:v>52.38450000000001</c:v>
                </c:pt>
                <c:pt idx="10">
                  <c:v>30.250500000000002</c:v>
                </c:pt>
                <c:pt idx="11">
                  <c:v>32.380583333333327</c:v>
                </c:pt>
                <c:pt idx="12">
                  <c:v>27.073083333333333</c:v>
                </c:pt>
                <c:pt idx="13">
                  <c:v>44.08458333333332</c:v>
                </c:pt>
                <c:pt idx="14">
                  <c:v>33.12083333333333</c:v>
                </c:pt>
                <c:pt idx="15">
                  <c:v>31.022499999999994</c:v>
                </c:pt>
                <c:pt idx="16">
                  <c:v>36.17916666666666</c:v>
                </c:pt>
                <c:pt idx="17">
                  <c:v>40.854750000000003</c:v>
                </c:pt>
                <c:pt idx="18">
                  <c:v>39.084416666666662</c:v>
                </c:pt>
                <c:pt idx="19">
                  <c:v>46.666333333333341</c:v>
                </c:pt>
                <c:pt idx="20">
                  <c:v>41.639333333333333</c:v>
                </c:pt>
                <c:pt idx="21">
                  <c:v>34.157249999999998</c:v>
                </c:pt>
                <c:pt idx="22">
                  <c:v>26.641750000000005</c:v>
                </c:pt>
                <c:pt idx="23">
                  <c:v>28.013916666666663</c:v>
                </c:pt>
                <c:pt idx="24">
                  <c:v>40.474250000000005</c:v>
                </c:pt>
                <c:pt idx="25">
                  <c:v>30.81441666666667</c:v>
                </c:pt>
                <c:pt idx="26">
                  <c:v>25.56216666666667</c:v>
                </c:pt>
                <c:pt idx="27">
                  <c:v>32.027249999999988</c:v>
                </c:pt>
                <c:pt idx="28">
                  <c:v>36.198416666666667</c:v>
                </c:pt>
                <c:pt idx="29">
                  <c:v>28.494666666666671</c:v>
                </c:pt>
                <c:pt idx="30">
                  <c:v>27.17625</c:v>
                </c:pt>
                <c:pt idx="31">
                  <c:v>35.100499999999997</c:v>
                </c:pt>
                <c:pt idx="32">
                  <c:v>32.088250000000002</c:v>
                </c:pt>
                <c:pt idx="33">
                  <c:v>39.282666666666664</c:v>
                </c:pt>
                <c:pt idx="34">
                  <c:v>52.894000000000005</c:v>
                </c:pt>
                <c:pt idx="35">
                  <c:v>31.525083333333331</c:v>
                </c:pt>
                <c:pt idx="36">
                  <c:v>36.948083333333336</c:v>
                </c:pt>
                <c:pt idx="37">
                  <c:v>59.865083333333331</c:v>
                </c:pt>
                <c:pt idx="38">
                  <c:v>43.261833333333335</c:v>
                </c:pt>
                <c:pt idx="39">
                  <c:v>39.381</c:v>
                </c:pt>
                <c:pt idx="40">
                  <c:v>43.925249999999984</c:v>
                </c:pt>
                <c:pt idx="41">
                  <c:v>45.485833333333339</c:v>
                </c:pt>
                <c:pt idx="42">
                  <c:v>26.538666666666671</c:v>
                </c:pt>
                <c:pt idx="43">
                  <c:v>40.878083333333329</c:v>
                </c:pt>
                <c:pt idx="44">
                  <c:v>34.971166666666669</c:v>
                </c:pt>
                <c:pt idx="45">
                  <c:v>47.724083333333333</c:v>
                </c:pt>
                <c:pt idx="46">
                  <c:v>43.006750000000004</c:v>
                </c:pt>
                <c:pt idx="47">
                  <c:v>45.145416666666655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DEF-4F7C-A2D7-10BD5F38A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535664"/>
        <c:axId val="290535992"/>
      </c:scatterChart>
      <c:valAx>
        <c:axId val="290535664"/>
        <c:scaling>
          <c:orientation val="minMax"/>
          <c:max val="39448"/>
          <c:min val="2228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(years)</a:t>
                </a:r>
              </a:p>
            </c:rich>
          </c:tx>
          <c:layout>
            <c:manualLayout>
              <c:xMode val="edge"/>
              <c:yMode val="edge"/>
              <c:x val="0.46847419392732986"/>
              <c:y val="0.919178977200410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290535992"/>
        <c:crosses val="autoZero"/>
        <c:crossBetween val="midCat"/>
        <c:majorUnit val="500"/>
      </c:valAx>
      <c:valAx>
        <c:axId val="29053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 (m</a:t>
                </a:r>
                <a:r>
                  <a:rPr lang="en-US" baseline="30000"/>
                  <a:t>3</a:t>
                </a:r>
                <a:r>
                  <a:rPr lang="en-US"/>
                  <a:t>/s)</a:t>
                </a:r>
              </a:p>
            </c:rich>
          </c:tx>
          <c:layout>
            <c:manualLayout>
              <c:xMode val="edge"/>
              <c:yMode val="edge"/>
              <c:x val="3.7038917229333064E-2"/>
              <c:y val="0.33973749784335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290535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82000"/>
      </a:schemeClr>
    </a:solidFill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Bistra!$P$1</c:f>
              <c:strCache>
                <c:ptCount val="1"/>
                <c:pt idx="0">
                  <c:v>Spring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7196850393700789E-2"/>
                  <c:y val="0.3353798483522892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Bistra!$A$2:$A$49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Bistra!$P$2:$P$49</c:f>
              <c:numCache>
                <c:formatCode>0.0</c:formatCode>
                <c:ptCount val="48"/>
                <c:pt idx="0">
                  <c:v>38.885666666666673</c:v>
                </c:pt>
                <c:pt idx="1">
                  <c:v>74.684666666666672</c:v>
                </c:pt>
                <c:pt idx="2">
                  <c:v>34.022333333333329</c:v>
                </c:pt>
                <c:pt idx="3">
                  <c:v>54.657333333333334</c:v>
                </c:pt>
                <c:pt idx="4">
                  <c:v>39.13966666666667</c:v>
                </c:pt>
                <c:pt idx="5">
                  <c:v>41.801333333333332</c:v>
                </c:pt>
                <c:pt idx="6">
                  <c:v>70.915666666666667</c:v>
                </c:pt>
                <c:pt idx="7">
                  <c:v>78.863000000000014</c:v>
                </c:pt>
                <c:pt idx="8">
                  <c:v>29.338000000000005</c:v>
                </c:pt>
                <c:pt idx="9">
                  <c:v>106.42</c:v>
                </c:pt>
                <c:pt idx="10">
                  <c:v>39.960666666666668</c:v>
                </c:pt>
                <c:pt idx="11">
                  <c:v>42.003666666666668</c:v>
                </c:pt>
                <c:pt idx="12">
                  <c:v>31.726333333333333</c:v>
                </c:pt>
                <c:pt idx="13">
                  <c:v>45.32266666666667</c:v>
                </c:pt>
                <c:pt idx="14">
                  <c:v>68.073666666666668</c:v>
                </c:pt>
                <c:pt idx="15">
                  <c:v>61.321333333333335</c:v>
                </c:pt>
                <c:pt idx="16">
                  <c:v>58.407666666666671</c:v>
                </c:pt>
                <c:pt idx="17">
                  <c:v>59.708333333333336</c:v>
                </c:pt>
                <c:pt idx="18">
                  <c:v>59.028666666666673</c:v>
                </c:pt>
                <c:pt idx="19">
                  <c:v>50.935333333333325</c:v>
                </c:pt>
                <c:pt idx="20">
                  <c:v>67.507333333333335</c:v>
                </c:pt>
                <c:pt idx="21">
                  <c:v>53.358666666666664</c:v>
                </c:pt>
                <c:pt idx="22">
                  <c:v>58.724333333333334</c:v>
                </c:pt>
                <c:pt idx="23">
                  <c:v>30.209666666666667</c:v>
                </c:pt>
                <c:pt idx="24">
                  <c:v>78.122333333333344</c:v>
                </c:pt>
                <c:pt idx="25">
                  <c:v>65.982000000000014</c:v>
                </c:pt>
                <c:pt idx="26">
                  <c:v>46.542333333333339</c:v>
                </c:pt>
                <c:pt idx="27">
                  <c:v>57.526666666666671</c:v>
                </c:pt>
                <c:pt idx="28">
                  <c:v>59.772666666666673</c:v>
                </c:pt>
                <c:pt idx="29">
                  <c:v>38.579000000000001</c:v>
                </c:pt>
                <c:pt idx="30">
                  <c:v>34.318000000000005</c:v>
                </c:pt>
                <c:pt idx="31">
                  <c:v>53.122666666666667</c:v>
                </c:pt>
                <c:pt idx="32">
                  <c:v>43.012</c:v>
                </c:pt>
                <c:pt idx="33">
                  <c:v>87.400999999999996</c:v>
                </c:pt>
                <c:pt idx="34">
                  <c:v>91.917666666666662</c:v>
                </c:pt>
                <c:pt idx="35">
                  <c:v>39.148666666666664</c:v>
                </c:pt>
                <c:pt idx="36">
                  <c:v>54.294666666666672</c:v>
                </c:pt>
                <c:pt idx="37">
                  <c:v>72.63600000000001</c:v>
                </c:pt>
                <c:pt idx="38">
                  <c:v>97.131666666666661</c:v>
                </c:pt>
                <c:pt idx="39">
                  <c:v>87.088333333333324</c:v>
                </c:pt>
                <c:pt idx="40">
                  <c:v>72.808999999999997</c:v>
                </c:pt>
                <c:pt idx="41">
                  <c:v>69.352000000000004</c:v>
                </c:pt>
                <c:pt idx="42">
                  <c:v>39.034333333333336</c:v>
                </c:pt>
                <c:pt idx="43">
                  <c:v>74.083000000000013</c:v>
                </c:pt>
                <c:pt idx="44">
                  <c:v>75.667000000000002</c:v>
                </c:pt>
                <c:pt idx="45">
                  <c:v>88.363</c:v>
                </c:pt>
                <c:pt idx="46">
                  <c:v>62.048333333333325</c:v>
                </c:pt>
                <c:pt idx="47">
                  <c:v>86.129333333333349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410-4B55-AAA3-543D1FA37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973184"/>
        <c:axId val="752973512"/>
      </c:scatterChart>
      <c:valAx>
        <c:axId val="752973184"/>
        <c:scaling>
          <c:orientation val="minMax"/>
          <c:max val="2010"/>
          <c:min val="196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512"/>
        <c:crosses val="autoZero"/>
        <c:crossBetween val="midCat"/>
        <c:majorUnit val="5"/>
      </c:valAx>
      <c:valAx>
        <c:axId val="75297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184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Bistra!$Q$1</c:f>
              <c:strCache>
                <c:ptCount val="1"/>
                <c:pt idx="0">
                  <c:v>Summer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8161854768153981E-2"/>
                  <c:y val="-0.3512613006707495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Bistra!$A$2:$A$49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Bistra!$Q$2:$Q$49</c:f>
              <c:numCache>
                <c:formatCode>0.0</c:formatCode>
                <c:ptCount val="48"/>
                <c:pt idx="0">
                  <c:v>15.241</c:v>
                </c:pt>
                <c:pt idx="1">
                  <c:v>49.219666666666662</c:v>
                </c:pt>
                <c:pt idx="2">
                  <c:v>13.641666666666666</c:v>
                </c:pt>
                <c:pt idx="3">
                  <c:v>30.315999999999999</c:v>
                </c:pt>
                <c:pt idx="4">
                  <c:v>42.896333333333338</c:v>
                </c:pt>
                <c:pt idx="5">
                  <c:v>41.635666666666665</c:v>
                </c:pt>
                <c:pt idx="6">
                  <c:v>20.984999999999999</c:v>
                </c:pt>
                <c:pt idx="7">
                  <c:v>18.041333333333331</c:v>
                </c:pt>
                <c:pt idx="8">
                  <c:v>40.612666666666662</c:v>
                </c:pt>
                <c:pt idx="9">
                  <c:v>41.948</c:v>
                </c:pt>
                <c:pt idx="10">
                  <c:v>40.722999999999999</c:v>
                </c:pt>
                <c:pt idx="11">
                  <c:v>29.512</c:v>
                </c:pt>
                <c:pt idx="12">
                  <c:v>45.226333333333336</c:v>
                </c:pt>
                <c:pt idx="13">
                  <c:v>76.192999999999998</c:v>
                </c:pt>
                <c:pt idx="14">
                  <c:v>29.16033333333333</c:v>
                </c:pt>
                <c:pt idx="15">
                  <c:v>26.930666666666667</c:v>
                </c:pt>
                <c:pt idx="16">
                  <c:v>32.990666666666669</c:v>
                </c:pt>
                <c:pt idx="17">
                  <c:v>41.970666666666666</c:v>
                </c:pt>
                <c:pt idx="18">
                  <c:v>42.994666666666667</c:v>
                </c:pt>
                <c:pt idx="19">
                  <c:v>67.11066666666666</c:v>
                </c:pt>
                <c:pt idx="20">
                  <c:v>33.286999999999999</c:v>
                </c:pt>
                <c:pt idx="21">
                  <c:v>48.662666666666667</c:v>
                </c:pt>
                <c:pt idx="22">
                  <c:v>22.690333333333331</c:v>
                </c:pt>
                <c:pt idx="23">
                  <c:v>49.067666666666668</c:v>
                </c:pt>
                <c:pt idx="24">
                  <c:v>39.997666666666667</c:v>
                </c:pt>
                <c:pt idx="25">
                  <c:v>26.956666666666667</c:v>
                </c:pt>
                <c:pt idx="26">
                  <c:v>24.562666666666669</c:v>
                </c:pt>
                <c:pt idx="27">
                  <c:v>32.340666666666664</c:v>
                </c:pt>
                <c:pt idx="28">
                  <c:v>30.113333333333333</c:v>
                </c:pt>
                <c:pt idx="29">
                  <c:v>22.511333333333337</c:v>
                </c:pt>
                <c:pt idx="30">
                  <c:v>26.689666666666668</c:v>
                </c:pt>
                <c:pt idx="31">
                  <c:v>16.239000000000001</c:v>
                </c:pt>
                <c:pt idx="32">
                  <c:v>26.442999999999998</c:v>
                </c:pt>
                <c:pt idx="33">
                  <c:v>28.399333333333331</c:v>
                </c:pt>
                <c:pt idx="34">
                  <c:v>36.49933333333334</c:v>
                </c:pt>
                <c:pt idx="35">
                  <c:v>18.207000000000001</c:v>
                </c:pt>
                <c:pt idx="36">
                  <c:v>39.672333333333334</c:v>
                </c:pt>
                <c:pt idx="37">
                  <c:v>75.385333333333335</c:v>
                </c:pt>
                <c:pt idx="38">
                  <c:v>31.186333333333334</c:v>
                </c:pt>
                <c:pt idx="39">
                  <c:v>32.713666666666668</c:v>
                </c:pt>
                <c:pt idx="40">
                  <c:v>42.664000000000001</c:v>
                </c:pt>
                <c:pt idx="41">
                  <c:v>25.025333333333336</c:v>
                </c:pt>
                <c:pt idx="42">
                  <c:v>17.495666666666665</c:v>
                </c:pt>
                <c:pt idx="43">
                  <c:v>26.72</c:v>
                </c:pt>
                <c:pt idx="44">
                  <c:v>32.484666666666669</c:v>
                </c:pt>
                <c:pt idx="45">
                  <c:v>54.899333333333338</c:v>
                </c:pt>
                <c:pt idx="46">
                  <c:v>31.305000000000003</c:v>
                </c:pt>
                <c:pt idx="47">
                  <c:v>51.625666666666667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9F8-4198-ABD5-D7ADEE1BB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973184"/>
        <c:axId val="752973512"/>
      </c:scatterChart>
      <c:valAx>
        <c:axId val="752973184"/>
        <c:scaling>
          <c:orientation val="minMax"/>
          <c:max val="2010"/>
          <c:min val="196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512"/>
        <c:crosses val="autoZero"/>
        <c:crossBetween val="midCat"/>
        <c:majorUnit val="5"/>
      </c:valAx>
      <c:valAx>
        <c:axId val="75297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184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Bistra!$R$1</c:f>
              <c:strCache>
                <c:ptCount val="1"/>
                <c:pt idx="0">
                  <c:v>Autumn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5611854768153981"/>
                  <c:y val="-0.253771507728200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Bistra!$A$2:$A$49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Bistra!$R$2:$R$49</c:f>
              <c:numCache>
                <c:formatCode>0.0</c:formatCode>
                <c:ptCount val="48"/>
                <c:pt idx="0">
                  <c:v>6.1523333333333339</c:v>
                </c:pt>
                <c:pt idx="1">
                  <c:v>9.8833333333333329</c:v>
                </c:pt>
                <c:pt idx="2">
                  <c:v>13.496</c:v>
                </c:pt>
                <c:pt idx="3">
                  <c:v>27.026666666666667</c:v>
                </c:pt>
                <c:pt idx="4">
                  <c:v>13.878333333333336</c:v>
                </c:pt>
                <c:pt idx="5">
                  <c:v>22.311333333333334</c:v>
                </c:pt>
                <c:pt idx="6">
                  <c:v>7.8133333333333326</c:v>
                </c:pt>
                <c:pt idx="7">
                  <c:v>23.248333333333335</c:v>
                </c:pt>
                <c:pt idx="8">
                  <c:v>19.556000000000001</c:v>
                </c:pt>
                <c:pt idx="9">
                  <c:v>31.547333333333331</c:v>
                </c:pt>
                <c:pt idx="10">
                  <c:v>16.52</c:v>
                </c:pt>
                <c:pt idx="11">
                  <c:v>39.107999999999997</c:v>
                </c:pt>
                <c:pt idx="12">
                  <c:v>16.09</c:v>
                </c:pt>
                <c:pt idx="13">
                  <c:v>30.391666666666666</c:v>
                </c:pt>
                <c:pt idx="14">
                  <c:v>17.702333333333332</c:v>
                </c:pt>
                <c:pt idx="15">
                  <c:v>19.602</c:v>
                </c:pt>
                <c:pt idx="16">
                  <c:v>25.976333333333333</c:v>
                </c:pt>
                <c:pt idx="17">
                  <c:v>39.902333333333331</c:v>
                </c:pt>
                <c:pt idx="18">
                  <c:v>15.541000000000002</c:v>
                </c:pt>
                <c:pt idx="19">
                  <c:v>48.912666666666667</c:v>
                </c:pt>
                <c:pt idx="20">
                  <c:v>40.231333333333332</c:v>
                </c:pt>
                <c:pt idx="21">
                  <c:v>11.808666666666667</c:v>
                </c:pt>
                <c:pt idx="22">
                  <c:v>10.660666666666666</c:v>
                </c:pt>
                <c:pt idx="23">
                  <c:v>22.658000000000001</c:v>
                </c:pt>
                <c:pt idx="24">
                  <c:v>22.381333333333334</c:v>
                </c:pt>
                <c:pt idx="25">
                  <c:v>12.498333333333333</c:v>
                </c:pt>
                <c:pt idx="26">
                  <c:v>14.993666666666668</c:v>
                </c:pt>
                <c:pt idx="27">
                  <c:v>17.397333333333332</c:v>
                </c:pt>
                <c:pt idx="28">
                  <c:v>24.818333333333332</c:v>
                </c:pt>
                <c:pt idx="29">
                  <c:v>29.727999999999998</c:v>
                </c:pt>
                <c:pt idx="30">
                  <c:v>30.525333333333332</c:v>
                </c:pt>
                <c:pt idx="31">
                  <c:v>52.289333333333332</c:v>
                </c:pt>
                <c:pt idx="32">
                  <c:v>30.840999999999998</c:v>
                </c:pt>
                <c:pt idx="33">
                  <c:v>15.168666666666667</c:v>
                </c:pt>
                <c:pt idx="34">
                  <c:v>39.297333333333334</c:v>
                </c:pt>
                <c:pt idx="35">
                  <c:v>41.70066666666667</c:v>
                </c:pt>
                <c:pt idx="36">
                  <c:v>31.490333333333336</c:v>
                </c:pt>
                <c:pt idx="37">
                  <c:v>64.690999999999988</c:v>
                </c:pt>
                <c:pt idx="38">
                  <c:v>21.000333333333334</c:v>
                </c:pt>
                <c:pt idx="39">
                  <c:v>16.121333333333336</c:v>
                </c:pt>
                <c:pt idx="40">
                  <c:v>35.201000000000001</c:v>
                </c:pt>
                <c:pt idx="41">
                  <c:v>50.364333333333327</c:v>
                </c:pt>
                <c:pt idx="42">
                  <c:v>29.62</c:v>
                </c:pt>
                <c:pt idx="43">
                  <c:v>32.871000000000002</c:v>
                </c:pt>
                <c:pt idx="44">
                  <c:v>14.853666666666667</c:v>
                </c:pt>
                <c:pt idx="45">
                  <c:v>30.627666666666666</c:v>
                </c:pt>
                <c:pt idx="46">
                  <c:v>31.423999999999996</c:v>
                </c:pt>
                <c:pt idx="47">
                  <c:v>18.667666666666666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4D4-4CDE-A9A8-871164A5A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973184"/>
        <c:axId val="752973512"/>
      </c:scatterChart>
      <c:valAx>
        <c:axId val="752973184"/>
        <c:scaling>
          <c:orientation val="minMax"/>
          <c:max val="2010"/>
          <c:min val="196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512"/>
        <c:crosses val="autoZero"/>
        <c:crossBetween val="midCat"/>
        <c:majorUnit val="5"/>
      </c:valAx>
      <c:valAx>
        <c:axId val="75297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184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Bistra!$S$1</c:f>
              <c:strCache>
                <c:ptCount val="1"/>
                <c:pt idx="0">
                  <c:v>Max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7955599300087491E-2"/>
                  <c:y val="0.304752843394575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Bistra!$A$2:$A$49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Bistra!$S$2:$S$49</c:f>
              <c:numCache>
                <c:formatCode>General</c:formatCode>
                <c:ptCount val="48"/>
                <c:pt idx="0">
                  <c:v>58.756999999999998</c:v>
                </c:pt>
                <c:pt idx="1">
                  <c:v>114.41</c:v>
                </c:pt>
                <c:pt idx="2">
                  <c:v>53.753</c:v>
                </c:pt>
                <c:pt idx="3">
                  <c:v>78.576999999999998</c:v>
                </c:pt>
                <c:pt idx="4">
                  <c:v>81.137</c:v>
                </c:pt>
                <c:pt idx="5">
                  <c:v>59.216999999999999</c:v>
                </c:pt>
                <c:pt idx="6">
                  <c:v>91.05</c:v>
                </c:pt>
                <c:pt idx="7">
                  <c:v>123.65300000000001</c:v>
                </c:pt>
                <c:pt idx="8">
                  <c:v>61.203000000000003</c:v>
                </c:pt>
                <c:pt idx="9">
                  <c:v>165.874</c:v>
                </c:pt>
                <c:pt idx="10">
                  <c:v>61.319000000000003</c:v>
                </c:pt>
                <c:pt idx="11">
                  <c:v>62.152999999999999</c:v>
                </c:pt>
                <c:pt idx="12">
                  <c:v>60.237000000000002</c:v>
                </c:pt>
                <c:pt idx="13">
                  <c:v>102.07299999999999</c:v>
                </c:pt>
                <c:pt idx="14">
                  <c:v>105.53</c:v>
                </c:pt>
                <c:pt idx="15">
                  <c:v>103.413</c:v>
                </c:pt>
                <c:pt idx="16">
                  <c:v>74.117000000000004</c:v>
                </c:pt>
                <c:pt idx="17">
                  <c:v>83.49</c:v>
                </c:pt>
                <c:pt idx="18">
                  <c:v>73.760999999999996</c:v>
                </c:pt>
                <c:pt idx="19">
                  <c:v>92.712999999999994</c:v>
                </c:pt>
                <c:pt idx="20">
                  <c:v>78.641999999999996</c:v>
                </c:pt>
                <c:pt idx="21">
                  <c:v>82.531999999999996</c:v>
                </c:pt>
                <c:pt idx="22">
                  <c:v>75.983000000000004</c:v>
                </c:pt>
                <c:pt idx="23">
                  <c:v>69.683000000000007</c:v>
                </c:pt>
                <c:pt idx="24">
                  <c:v>108.023</c:v>
                </c:pt>
                <c:pt idx="25">
                  <c:v>105.43300000000001</c:v>
                </c:pt>
                <c:pt idx="26">
                  <c:v>63.79</c:v>
                </c:pt>
                <c:pt idx="27">
                  <c:v>77.557000000000002</c:v>
                </c:pt>
                <c:pt idx="28">
                  <c:v>74.983000000000004</c:v>
                </c:pt>
                <c:pt idx="29">
                  <c:v>47.713000000000001</c:v>
                </c:pt>
                <c:pt idx="30">
                  <c:v>61.374000000000002</c:v>
                </c:pt>
                <c:pt idx="31">
                  <c:v>88.656999999999996</c:v>
                </c:pt>
                <c:pt idx="32">
                  <c:v>56.51</c:v>
                </c:pt>
                <c:pt idx="33">
                  <c:v>99.8</c:v>
                </c:pt>
                <c:pt idx="34">
                  <c:v>113.035</c:v>
                </c:pt>
                <c:pt idx="35">
                  <c:v>60.093000000000004</c:v>
                </c:pt>
                <c:pt idx="36">
                  <c:v>91.067999999999998</c:v>
                </c:pt>
                <c:pt idx="37">
                  <c:v>113.423</c:v>
                </c:pt>
                <c:pt idx="38">
                  <c:v>127.76</c:v>
                </c:pt>
                <c:pt idx="39">
                  <c:v>142.15299999999999</c:v>
                </c:pt>
                <c:pt idx="40">
                  <c:v>126.05500000000001</c:v>
                </c:pt>
                <c:pt idx="41">
                  <c:v>90.668000000000006</c:v>
                </c:pt>
                <c:pt idx="42">
                  <c:v>48.167000000000002</c:v>
                </c:pt>
                <c:pt idx="43">
                  <c:v>88.626999999999995</c:v>
                </c:pt>
                <c:pt idx="44">
                  <c:v>103.84</c:v>
                </c:pt>
                <c:pt idx="45">
                  <c:v>116.983</c:v>
                </c:pt>
                <c:pt idx="46">
                  <c:v>73.671000000000006</c:v>
                </c:pt>
                <c:pt idx="47">
                  <c:v>96.72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B14-4369-B4EC-41F35059B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973184"/>
        <c:axId val="752973512"/>
      </c:scatterChart>
      <c:valAx>
        <c:axId val="752973184"/>
        <c:scaling>
          <c:orientation val="minMax"/>
          <c:max val="2010"/>
          <c:min val="196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512"/>
        <c:crosses val="autoZero"/>
        <c:crossBetween val="midCat"/>
        <c:majorUnit val="5"/>
      </c:valAx>
      <c:valAx>
        <c:axId val="75297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184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Bistra!$T$1</c:f>
              <c:strCache>
                <c:ptCount val="1"/>
                <c:pt idx="0">
                  <c:v>Min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0129046369203849E-2"/>
                  <c:y val="0.3845111548556430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Bistra!$A$2:$A$49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Bistra!$T$2:$T$49</c:f>
              <c:numCache>
                <c:formatCode>General</c:formatCode>
                <c:ptCount val="48"/>
                <c:pt idx="0">
                  <c:v>5.8049999999999997</c:v>
                </c:pt>
                <c:pt idx="1">
                  <c:v>7.0510000000000002</c:v>
                </c:pt>
                <c:pt idx="2">
                  <c:v>8.2249999999999996</c:v>
                </c:pt>
                <c:pt idx="3">
                  <c:v>8.3580000000000005</c:v>
                </c:pt>
                <c:pt idx="4">
                  <c:v>7.8570000000000002</c:v>
                </c:pt>
                <c:pt idx="5">
                  <c:v>12.803000000000001</c:v>
                </c:pt>
                <c:pt idx="6">
                  <c:v>7.6050000000000004</c:v>
                </c:pt>
                <c:pt idx="7">
                  <c:v>11.218999999999999</c:v>
                </c:pt>
                <c:pt idx="8">
                  <c:v>9.1630000000000003</c:v>
                </c:pt>
                <c:pt idx="9">
                  <c:v>19.960999999999999</c:v>
                </c:pt>
                <c:pt idx="10">
                  <c:v>10.99</c:v>
                </c:pt>
                <c:pt idx="11">
                  <c:v>10.744999999999999</c:v>
                </c:pt>
                <c:pt idx="12">
                  <c:v>11.965</c:v>
                </c:pt>
                <c:pt idx="13">
                  <c:v>12.601000000000001</c:v>
                </c:pt>
                <c:pt idx="14">
                  <c:v>12.686</c:v>
                </c:pt>
                <c:pt idx="15">
                  <c:v>13.506</c:v>
                </c:pt>
                <c:pt idx="16">
                  <c:v>12.917</c:v>
                </c:pt>
                <c:pt idx="17">
                  <c:v>11.859</c:v>
                </c:pt>
                <c:pt idx="18">
                  <c:v>13.138999999999999</c:v>
                </c:pt>
                <c:pt idx="19">
                  <c:v>12.276999999999999</c:v>
                </c:pt>
                <c:pt idx="20">
                  <c:v>14.352</c:v>
                </c:pt>
                <c:pt idx="21">
                  <c:v>9.4710000000000001</c:v>
                </c:pt>
                <c:pt idx="22">
                  <c:v>7.5039999999999996</c:v>
                </c:pt>
                <c:pt idx="23">
                  <c:v>7.7160000000000002</c:v>
                </c:pt>
                <c:pt idx="24">
                  <c:v>12.981</c:v>
                </c:pt>
                <c:pt idx="25">
                  <c:v>9.298</c:v>
                </c:pt>
                <c:pt idx="26">
                  <c:v>8.1969999999999992</c:v>
                </c:pt>
                <c:pt idx="27">
                  <c:v>10.707000000000001</c:v>
                </c:pt>
                <c:pt idx="28">
                  <c:v>10.237</c:v>
                </c:pt>
                <c:pt idx="29">
                  <c:v>10.932</c:v>
                </c:pt>
                <c:pt idx="30">
                  <c:v>12.202999999999999</c:v>
                </c:pt>
                <c:pt idx="31">
                  <c:v>9.8019999999999996</c:v>
                </c:pt>
                <c:pt idx="32">
                  <c:v>12.368</c:v>
                </c:pt>
                <c:pt idx="33">
                  <c:v>11.724</c:v>
                </c:pt>
                <c:pt idx="34">
                  <c:v>21.323</c:v>
                </c:pt>
                <c:pt idx="35">
                  <c:v>14.942</c:v>
                </c:pt>
                <c:pt idx="36">
                  <c:v>20.257000000000001</c:v>
                </c:pt>
                <c:pt idx="37">
                  <c:v>22.942</c:v>
                </c:pt>
                <c:pt idx="38">
                  <c:v>18.704000000000001</c:v>
                </c:pt>
                <c:pt idx="39">
                  <c:v>13.307</c:v>
                </c:pt>
                <c:pt idx="40">
                  <c:v>18.428999999999998</c:v>
                </c:pt>
                <c:pt idx="41">
                  <c:v>18.858000000000001</c:v>
                </c:pt>
                <c:pt idx="42">
                  <c:v>10.805</c:v>
                </c:pt>
                <c:pt idx="43">
                  <c:v>16.177</c:v>
                </c:pt>
                <c:pt idx="44">
                  <c:v>11.448</c:v>
                </c:pt>
                <c:pt idx="45">
                  <c:v>13.454000000000001</c:v>
                </c:pt>
                <c:pt idx="46">
                  <c:v>19.341999999999999</c:v>
                </c:pt>
                <c:pt idx="47">
                  <c:v>15.85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E2-490E-BA48-44E7952E5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973184"/>
        <c:axId val="752973512"/>
      </c:scatterChart>
      <c:valAx>
        <c:axId val="752973184"/>
        <c:scaling>
          <c:orientation val="minMax"/>
          <c:max val="2010"/>
          <c:min val="196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512"/>
        <c:crosses val="autoZero"/>
        <c:crossBetween val="midCat"/>
        <c:majorUnit val="5"/>
      </c:valAx>
      <c:valAx>
        <c:axId val="75297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184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Bistra!$U$1</c:f>
              <c:strCache>
                <c:ptCount val="1"/>
                <c:pt idx="0">
                  <c:v>Year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2.6690069991251092E-2"/>
                  <c:y val="0.3123935549722951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Bistra!$A$2:$A$49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Bistra!$U$2:$U$49</c:f>
              <c:numCache>
                <c:formatCode>0.000</c:formatCode>
                <c:ptCount val="48"/>
                <c:pt idx="0">
                  <c:v>18.02333333333333</c:v>
                </c:pt>
                <c:pt idx="1">
                  <c:v>36.893250000000002</c:v>
                </c:pt>
                <c:pt idx="2">
                  <c:v>18.874250000000004</c:v>
                </c:pt>
                <c:pt idx="3">
                  <c:v>32.691499999999998</c:v>
                </c:pt>
                <c:pt idx="4">
                  <c:v>29.534166666666668</c:v>
                </c:pt>
                <c:pt idx="5">
                  <c:v>32.958416666666658</c:v>
                </c:pt>
                <c:pt idx="6">
                  <c:v>28.40666666666667</c:v>
                </c:pt>
                <c:pt idx="7">
                  <c:v>35.527999999999999</c:v>
                </c:pt>
                <c:pt idx="8">
                  <c:v>27.121833333333331</c:v>
                </c:pt>
                <c:pt idx="9">
                  <c:v>52.38450000000001</c:v>
                </c:pt>
                <c:pt idx="10">
                  <c:v>30.250500000000002</c:v>
                </c:pt>
                <c:pt idx="11">
                  <c:v>32.380583333333327</c:v>
                </c:pt>
                <c:pt idx="12">
                  <c:v>27.073083333333333</c:v>
                </c:pt>
                <c:pt idx="13">
                  <c:v>44.08458333333332</c:v>
                </c:pt>
                <c:pt idx="14">
                  <c:v>33.12083333333333</c:v>
                </c:pt>
                <c:pt idx="15">
                  <c:v>31.022499999999994</c:v>
                </c:pt>
                <c:pt idx="16">
                  <c:v>36.17916666666666</c:v>
                </c:pt>
                <c:pt idx="17">
                  <c:v>40.854750000000003</c:v>
                </c:pt>
                <c:pt idx="18">
                  <c:v>39.084416666666662</c:v>
                </c:pt>
                <c:pt idx="19">
                  <c:v>46.666333333333341</c:v>
                </c:pt>
                <c:pt idx="20">
                  <c:v>41.639333333333333</c:v>
                </c:pt>
                <c:pt idx="21">
                  <c:v>34.157249999999998</c:v>
                </c:pt>
                <c:pt idx="22">
                  <c:v>26.641750000000005</c:v>
                </c:pt>
                <c:pt idx="23">
                  <c:v>28.013916666666663</c:v>
                </c:pt>
                <c:pt idx="24">
                  <c:v>40.474250000000005</c:v>
                </c:pt>
                <c:pt idx="25">
                  <c:v>30.81441666666667</c:v>
                </c:pt>
                <c:pt idx="26">
                  <c:v>25.56216666666667</c:v>
                </c:pt>
                <c:pt idx="27">
                  <c:v>32.027249999999988</c:v>
                </c:pt>
                <c:pt idx="28">
                  <c:v>36.198416666666667</c:v>
                </c:pt>
                <c:pt idx="29">
                  <c:v>28.494666666666671</c:v>
                </c:pt>
                <c:pt idx="30">
                  <c:v>27.17625</c:v>
                </c:pt>
                <c:pt idx="31">
                  <c:v>35.100499999999997</c:v>
                </c:pt>
                <c:pt idx="32">
                  <c:v>32.088250000000002</c:v>
                </c:pt>
                <c:pt idx="33">
                  <c:v>39.282666666666664</c:v>
                </c:pt>
                <c:pt idx="34">
                  <c:v>52.894000000000005</c:v>
                </c:pt>
                <c:pt idx="35">
                  <c:v>31.525083333333331</c:v>
                </c:pt>
                <c:pt idx="36">
                  <c:v>36.948083333333336</c:v>
                </c:pt>
                <c:pt idx="37">
                  <c:v>59.865083333333331</c:v>
                </c:pt>
                <c:pt idx="38">
                  <c:v>43.261833333333335</c:v>
                </c:pt>
                <c:pt idx="39">
                  <c:v>39.381</c:v>
                </c:pt>
                <c:pt idx="40">
                  <c:v>43.925249999999984</c:v>
                </c:pt>
                <c:pt idx="41">
                  <c:v>45.485833333333339</c:v>
                </c:pt>
                <c:pt idx="42">
                  <c:v>26.538666666666671</c:v>
                </c:pt>
                <c:pt idx="43">
                  <c:v>40.878083333333329</c:v>
                </c:pt>
                <c:pt idx="44">
                  <c:v>34.971166666666669</c:v>
                </c:pt>
                <c:pt idx="45">
                  <c:v>47.724083333333333</c:v>
                </c:pt>
                <c:pt idx="46">
                  <c:v>43.006750000000004</c:v>
                </c:pt>
                <c:pt idx="47">
                  <c:v>45.145416666666655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E73-49E9-BB7F-78D25E124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973184"/>
        <c:axId val="752973512"/>
      </c:scatterChart>
      <c:valAx>
        <c:axId val="752973184"/>
        <c:scaling>
          <c:orientation val="minMax"/>
          <c:max val="2010"/>
          <c:min val="196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512"/>
        <c:crosses val="autoZero"/>
        <c:crossBetween val="midCat"/>
        <c:majorUnit val="5"/>
      </c:valAx>
      <c:valAx>
        <c:axId val="75297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184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o-RO"/>
              <a:t>Time step / Summer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Summer</c:v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'Mann-Kendall trend tests_HID17'!$A$2:$A$49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xVal>
          <c:yVal>
            <c:numRef>
              <c:f>'Mann-Kendall trend tests_HID17'!$B$2:$B$49</c:f>
              <c:numCache>
                <c:formatCode>0</c:formatCode>
                <c:ptCount val="48"/>
                <c:pt idx="0">
                  <c:v>15.241</c:v>
                </c:pt>
                <c:pt idx="1">
                  <c:v>49.219666666666662</c:v>
                </c:pt>
                <c:pt idx="2">
                  <c:v>13.641666666666666</c:v>
                </c:pt>
                <c:pt idx="3">
                  <c:v>30.315999999999999</c:v>
                </c:pt>
                <c:pt idx="4">
                  <c:v>42.896333333333338</c:v>
                </c:pt>
                <c:pt idx="5">
                  <c:v>41.635666666666665</c:v>
                </c:pt>
                <c:pt idx="6">
                  <c:v>20.984999999999999</c:v>
                </c:pt>
                <c:pt idx="7">
                  <c:v>18.041333333333331</c:v>
                </c:pt>
                <c:pt idx="8">
                  <c:v>40.612666666666662</c:v>
                </c:pt>
                <c:pt idx="9">
                  <c:v>41.948</c:v>
                </c:pt>
                <c:pt idx="10">
                  <c:v>40.722999999999999</c:v>
                </c:pt>
                <c:pt idx="11">
                  <c:v>29.512</c:v>
                </c:pt>
                <c:pt idx="12">
                  <c:v>45.226333333333336</c:v>
                </c:pt>
                <c:pt idx="13">
                  <c:v>76.192999999999998</c:v>
                </c:pt>
                <c:pt idx="14">
                  <c:v>29.16033333333333</c:v>
                </c:pt>
                <c:pt idx="15">
                  <c:v>26.930666666666667</c:v>
                </c:pt>
                <c:pt idx="16">
                  <c:v>32.990666666666669</c:v>
                </c:pt>
                <c:pt idx="17">
                  <c:v>41.970666666666666</c:v>
                </c:pt>
                <c:pt idx="18">
                  <c:v>42.994666666666667</c:v>
                </c:pt>
                <c:pt idx="19">
                  <c:v>67.11066666666666</c:v>
                </c:pt>
                <c:pt idx="20">
                  <c:v>33.286999999999999</c:v>
                </c:pt>
                <c:pt idx="21">
                  <c:v>48.662666666666667</c:v>
                </c:pt>
                <c:pt idx="22">
                  <c:v>22.690333333333331</c:v>
                </c:pt>
                <c:pt idx="23">
                  <c:v>49.067666666666668</c:v>
                </c:pt>
                <c:pt idx="24">
                  <c:v>39.997666666666667</c:v>
                </c:pt>
                <c:pt idx="25">
                  <c:v>26.956666666666667</c:v>
                </c:pt>
                <c:pt idx="26">
                  <c:v>24.562666666666669</c:v>
                </c:pt>
                <c:pt idx="27">
                  <c:v>32.340666666666664</c:v>
                </c:pt>
                <c:pt idx="28">
                  <c:v>30.113333333333333</c:v>
                </c:pt>
                <c:pt idx="29">
                  <c:v>22.511333333333337</c:v>
                </c:pt>
                <c:pt idx="30">
                  <c:v>26.689666666666668</c:v>
                </c:pt>
                <c:pt idx="31">
                  <c:v>16.239000000000001</c:v>
                </c:pt>
                <c:pt idx="32">
                  <c:v>26.442999999999998</c:v>
                </c:pt>
                <c:pt idx="33">
                  <c:v>28.399333333333331</c:v>
                </c:pt>
                <c:pt idx="34">
                  <c:v>36.49933333333334</c:v>
                </c:pt>
                <c:pt idx="35">
                  <c:v>18.207000000000001</c:v>
                </c:pt>
                <c:pt idx="36">
                  <c:v>39.672333333333334</c:v>
                </c:pt>
                <c:pt idx="37">
                  <c:v>75.385333333333335</c:v>
                </c:pt>
                <c:pt idx="38">
                  <c:v>31.186333333333334</c:v>
                </c:pt>
                <c:pt idx="39">
                  <c:v>32.713666666666668</c:v>
                </c:pt>
                <c:pt idx="40">
                  <c:v>42.664000000000001</c:v>
                </c:pt>
                <c:pt idx="41">
                  <c:v>25.025333333333336</c:v>
                </c:pt>
                <c:pt idx="42">
                  <c:v>17.495666666666665</c:v>
                </c:pt>
                <c:pt idx="43">
                  <c:v>26.72</c:v>
                </c:pt>
                <c:pt idx="44">
                  <c:v>32.484666666666669</c:v>
                </c:pt>
                <c:pt idx="45">
                  <c:v>54.899333333333338</c:v>
                </c:pt>
                <c:pt idx="46">
                  <c:v>31.305000000000003</c:v>
                </c:pt>
                <c:pt idx="47">
                  <c:v>51.625666666666667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81-4F26-B6AD-F8D96C968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803352"/>
        <c:axId val="543807288"/>
      </c:scatterChart>
      <c:valAx>
        <c:axId val="543803352"/>
        <c:scaling>
          <c:orientation val="minMax"/>
          <c:max val="50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RO"/>
                  <a:t>Time step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543807288"/>
        <c:crosses val="autoZero"/>
        <c:crossBetween val="midCat"/>
      </c:valAx>
      <c:valAx>
        <c:axId val="543807288"/>
        <c:scaling>
          <c:orientation val="minMax"/>
          <c:max val="80"/>
          <c:min val="1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RO"/>
                  <a:t>Summer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543803352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/>
            </a:pPr>
            <a:r>
              <a:rPr lang="ro-RO"/>
              <a:t>Autumn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Autumn</c:v>
          </c:tx>
          <c:spPr>
            <a:ln w="12700">
              <a:solidFill>
                <a:srgbClr val="5B9BD5"/>
              </a:solidFill>
              <a:prstDash val="solid"/>
            </a:ln>
            <a:effectLst/>
          </c:spPr>
          <c:marker>
            <c:symbol val="circle"/>
            <c:size val="3"/>
          </c:marker>
          <c:xVal>
            <c:numRef>
              <c:f>'Homogeneity tests'!$B$946:$B$993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'Homogeneity tests'!$C$946:$C$993</c:f>
              <c:numCache>
                <c:formatCode>0,000</c:formatCode>
                <c:ptCount val="48"/>
                <c:pt idx="0">
                  <c:v>92.56</c:v>
                </c:pt>
                <c:pt idx="1">
                  <c:v>113.17999999999999</c:v>
                </c:pt>
                <c:pt idx="2">
                  <c:v>184.02999999999997</c:v>
                </c:pt>
                <c:pt idx="3">
                  <c:v>226.83999999999997</c:v>
                </c:pt>
                <c:pt idx="4">
                  <c:v>164.83</c:v>
                </c:pt>
                <c:pt idx="5">
                  <c:v>168.38</c:v>
                </c:pt>
                <c:pt idx="6">
                  <c:v>142.78</c:v>
                </c:pt>
                <c:pt idx="7">
                  <c:v>182.62</c:v>
                </c:pt>
                <c:pt idx="8">
                  <c:v>178.95</c:v>
                </c:pt>
                <c:pt idx="9">
                  <c:v>232.18</c:v>
                </c:pt>
                <c:pt idx="10">
                  <c:v>177.76</c:v>
                </c:pt>
                <c:pt idx="11">
                  <c:v>240.83</c:v>
                </c:pt>
                <c:pt idx="12">
                  <c:v>187.15</c:v>
                </c:pt>
                <c:pt idx="13">
                  <c:v>287.91999999999996</c:v>
                </c:pt>
                <c:pt idx="14">
                  <c:v>159.62</c:v>
                </c:pt>
                <c:pt idx="15">
                  <c:v>195.76</c:v>
                </c:pt>
                <c:pt idx="16">
                  <c:v>183.53</c:v>
                </c:pt>
                <c:pt idx="17">
                  <c:v>238.70999999999998</c:v>
                </c:pt>
                <c:pt idx="18">
                  <c:v>95.65</c:v>
                </c:pt>
                <c:pt idx="19">
                  <c:v>282.24</c:v>
                </c:pt>
                <c:pt idx="20">
                  <c:v>253.44</c:v>
                </c:pt>
                <c:pt idx="21">
                  <c:v>75.73</c:v>
                </c:pt>
                <c:pt idx="22">
                  <c:v>90.15</c:v>
                </c:pt>
                <c:pt idx="23">
                  <c:v>241.57</c:v>
                </c:pt>
                <c:pt idx="24">
                  <c:v>170.2</c:v>
                </c:pt>
                <c:pt idx="25">
                  <c:v>65.37</c:v>
                </c:pt>
                <c:pt idx="26">
                  <c:v>151.44</c:v>
                </c:pt>
                <c:pt idx="27">
                  <c:v>147.84</c:v>
                </c:pt>
                <c:pt idx="28">
                  <c:v>161.79</c:v>
                </c:pt>
                <c:pt idx="29">
                  <c:v>259.09000000000003</c:v>
                </c:pt>
                <c:pt idx="30">
                  <c:v>223.95</c:v>
                </c:pt>
                <c:pt idx="31">
                  <c:v>361.42</c:v>
                </c:pt>
                <c:pt idx="32">
                  <c:v>208.76</c:v>
                </c:pt>
                <c:pt idx="33">
                  <c:v>230.57</c:v>
                </c:pt>
                <c:pt idx="34">
                  <c:v>218.74</c:v>
                </c:pt>
                <c:pt idx="35">
                  <c:v>267.71999999999997</c:v>
                </c:pt>
                <c:pt idx="36">
                  <c:v>168.43</c:v>
                </c:pt>
                <c:pt idx="37">
                  <c:v>379.28</c:v>
                </c:pt>
                <c:pt idx="38">
                  <c:v>178.61</c:v>
                </c:pt>
                <c:pt idx="39">
                  <c:v>121.93</c:v>
                </c:pt>
                <c:pt idx="40">
                  <c:v>292.83</c:v>
                </c:pt>
                <c:pt idx="41">
                  <c:v>323.16000000000003</c:v>
                </c:pt>
                <c:pt idx="42">
                  <c:v>270.97999999999996</c:v>
                </c:pt>
                <c:pt idx="43">
                  <c:v>292.13</c:v>
                </c:pt>
                <c:pt idx="44">
                  <c:v>91.95</c:v>
                </c:pt>
                <c:pt idx="45">
                  <c:v>127.12</c:v>
                </c:pt>
                <c:pt idx="46">
                  <c:v>304.10000000000002</c:v>
                </c:pt>
                <c:pt idx="47">
                  <c:v>222.20000000000002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DE-4AA0-AB0A-4BE2590F520C}"/>
            </c:ext>
          </c:extLst>
        </c:ser>
        <c:ser>
          <c:idx val="1"/>
          <c:order val="1"/>
          <c:tx>
            <c:v>mu1 = 175,622</c:v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1961</c:v>
              </c:pt>
              <c:pt idx="1">
                <c:v>1989</c:v>
              </c:pt>
            </c:numLit>
          </c:xVal>
          <c:yVal>
            <c:numLit>
              <c:formatCode>General</c:formatCode>
              <c:ptCount val="2"/>
              <c:pt idx="0">
                <c:v>175.62241379310345</c:v>
              </c:pt>
              <c:pt idx="1">
                <c:v>175.62241379310345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81DE-4AA0-AB0A-4BE2590F520C}"/>
            </c:ext>
          </c:extLst>
        </c:ser>
        <c:ser>
          <c:idx val="2"/>
          <c:order val="2"/>
          <c:tx>
            <c:v>mu2 = 239,104</c:v>
          </c:tx>
          <c:spPr>
            <a:ln w="12700">
              <a:solidFill>
                <a:srgbClr val="0078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1990</c:v>
              </c:pt>
              <c:pt idx="1">
                <c:v>2008</c:v>
              </c:pt>
            </c:numLit>
          </c:xVal>
          <c:yVal>
            <c:numLit>
              <c:formatCode>General</c:formatCode>
              <c:ptCount val="2"/>
              <c:pt idx="0">
                <c:v>239.10368421052632</c:v>
              </c:pt>
              <c:pt idx="1">
                <c:v>239.10368421052632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81DE-4AA0-AB0A-4BE2590F5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918704"/>
        <c:axId val="527918376"/>
      </c:scatterChart>
      <c:valAx>
        <c:axId val="527918704"/>
        <c:scaling>
          <c:orientation val="minMax"/>
          <c:max val="2010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Ani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527918376"/>
        <c:crosses val="autoZero"/>
        <c:crossBetween val="midCat"/>
      </c:valAx>
      <c:valAx>
        <c:axId val="527918376"/>
        <c:scaling>
          <c:orientation val="minMax"/>
          <c:max val="400"/>
          <c:min val="50"/>
        </c:scaling>
        <c:delete val="0"/>
        <c:axPos val="l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Autumn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527918704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legend>
      <c:legendPos val="b"/>
      <c:overlay val="0"/>
      <c:spPr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/>
          </a:pPr>
          <a:endParaRPr lang="ro-RO"/>
        </a:p>
      </c:txPr>
    </c:legend>
    <c:plotVisOnly val="1"/>
    <c:dispBlanksAs val="gap"/>
    <c:showDLblsOverMax val="0"/>
  </c:chart>
  <c:spPr>
    <a:solidFill>
      <a:schemeClr val="accent1">
        <a:tint val="20000"/>
      </a:schemeClr>
    </a:solidFill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/>
            </a:pPr>
            <a:r>
              <a:rPr lang="ro-RO"/>
              <a:t>Year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Year</c:v>
          </c:tx>
          <c:spPr>
            <a:ln w="12700">
              <a:solidFill>
                <a:srgbClr val="5B9BD5"/>
              </a:solidFill>
              <a:prstDash val="solid"/>
            </a:ln>
            <a:effectLst/>
          </c:spPr>
          <c:marker>
            <c:symbol val="circle"/>
            <c:size val="3"/>
          </c:marker>
          <c:xVal>
            <c:numRef>
              <c:f>'Homogeneity tests'!$B$1938:$B$1985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'Homogeneity tests'!$C$1938:$C$1985</c:f>
              <c:numCache>
                <c:formatCode>0,000</c:formatCode>
                <c:ptCount val="48"/>
                <c:pt idx="0">
                  <c:v>577.80999999999995</c:v>
                </c:pt>
                <c:pt idx="1">
                  <c:v>931.74</c:v>
                </c:pt>
                <c:pt idx="2">
                  <c:v>752.06</c:v>
                </c:pt>
                <c:pt idx="3">
                  <c:v>952.18000000000006</c:v>
                </c:pt>
                <c:pt idx="4">
                  <c:v>877.8399999999998</c:v>
                </c:pt>
                <c:pt idx="5">
                  <c:v>938.11</c:v>
                </c:pt>
                <c:pt idx="6">
                  <c:v>842.22</c:v>
                </c:pt>
                <c:pt idx="7">
                  <c:v>933.93000000000006</c:v>
                </c:pt>
                <c:pt idx="8">
                  <c:v>765.77</c:v>
                </c:pt>
                <c:pt idx="9">
                  <c:v>1197.8600000000001</c:v>
                </c:pt>
                <c:pt idx="10">
                  <c:v>782.07999999999993</c:v>
                </c:pt>
                <c:pt idx="11">
                  <c:v>829.95</c:v>
                </c:pt>
                <c:pt idx="12">
                  <c:v>792.18999999999994</c:v>
                </c:pt>
                <c:pt idx="13">
                  <c:v>1022.05</c:v>
                </c:pt>
                <c:pt idx="14">
                  <c:v>773.84000000000015</c:v>
                </c:pt>
                <c:pt idx="15">
                  <c:v>836.19999999999993</c:v>
                </c:pt>
                <c:pt idx="16">
                  <c:v>991.90000000000009</c:v>
                </c:pt>
                <c:pt idx="17">
                  <c:v>1062.6600000000001</c:v>
                </c:pt>
                <c:pt idx="18">
                  <c:v>953.06</c:v>
                </c:pt>
                <c:pt idx="19">
                  <c:v>1080</c:v>
                </c:pt>
                <c:pt idx="20">
                  <c:v>1001.78</c:v>
                </c:pt>
                <c:pt idx="21">
                  <c:v>845.14999999999975</c:v>
                </c:pt>
                <c:pt idx="22">
                  <c:v>722.63000000000011</c:v>
                </c:pt>
                <c:pt idx="23">
                  <c:v>857.59999999999991</c:v>
                </c:pt>
                <c:pt idx="24">
                  <c:v>988.22</c:v>
                </c:pt>
                <c:pt idx="25">
                  <c:v>802.02999999999986</c:v>
                </c:pt>
                <c:pt idx="26">
                  <c:v>801.51</c:v>
                </c:pt>
                <c:pt idx="27">
                  <c:v>933.93000000000006</c:v>
                </c:pt>
                <c:pt idx="28">
                  <c:v>884.89</c:v>
                </c:pt>
                <c:pt idx="29">
                  <c:v>774.92000000000007</c:v>
                </c:pt>
                <c:pt idx="30">
                  <c:v>707.64</c:v>
                </c:pt>
                <c:pt idx="31">
                  <c:v>803.20999999999992</c:v>
                </c:pt>
                <c:pt idx="32">
                  <c:v>913.74999999999977</c:v>
                </c:pt>
                <c:pt idx="33">
                  <c:v>888.30000000000007</c:v>
                </c:pt>
                <c:pt idx="34">
                  <c:v>1029.3800000000001</c:v>
                </c:pt>
                <c:pt idx="35">
                  <c:v>804.22</c:v>
                </c:pt>
                <c:pt idx="36">
                  <c:v>870.06999999999994</c:v>
                </c:pt>
                <c:pt idx="37">
                  <c:v>1226.3599999999999</c:v>
                </c:pt>
                <c:pt idx="38">
                  <c:v>996.62000000000012</c:v>
                </c:pt>
                <c:pt idx="39">
                  <c:v>786.79000000000008</c:v>
                </c:pt>
                <c:pt idx="40">
                  <c:v>1154.0900000000001</c:v>
                </c:pt>
                <c:pt idx="41">
                  <c:v>959.81000000000017</c:v>
                </c:pt>
                <c:pt idx="42">
                  <c:v>735.05</c:v>
                </c:pt>
                <c:pt idx="43">
                  <c:v>1111.5</c:v>
                </c:pt>
                <c:pt idx="44">
                  <c:v>987.3</c:v>
                </c:pt>
                <c:pt idx="45">
                  <c:v>1033.8</c:v>
                </c:pt>
                <c:pt idx="46">
                  <c:v>1153.2299999999998</c:v>
                </c:pt>
                <c:pt idx="47">
                  <c:v>1185.8500000000001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4D-4968-8064-38D4730ECB19}"/>
            </c:ext>
          </c:extLst>
        </c:ser>
        <c:ser>
          <c:idx val="1"/>
          <c:order val="1"/>
          <c:tx>
            <c:v>mu1 = 878,991</c:v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1961</c:v>
              </c:pt>
              <c:pt idx="1">
                <c:v>1997</c:v>
              </c:pt>
            </c:numLit>
          </c:xVal>
          <c:yVal>
            <c:numLit>
              <c:formatCode>General</c:formatCode>
              <c:ptCount val="2"/>
              <c:pt idx="0">
                <c:v>878.99135135135134</c:v>
              </c:pt>
              <c:pt idx="1">
                <c:v>878.99135135135134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064D-4968-8064-38D4730ECB19}"/>
            </c:ext>
          </c:extLst>
        </c:ser>
        <c:ser>
          <c:idx val="2"/>
          <c:order val="2"/>
          <c:tx>
            <c:v>mu2 = 1030</c:v>
          </c:tx>
          <c:spPr>
            <a:ln w="12700">
              <a:solidFill>
                <a:srgbClr val="0078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1998</c:v>
              </c:pt>
              <c:pt idx="1">
                <c:v>2008</c:v>
              </c:pt>
            </c:numLit>
          </c:xVal>
          <c:yVal>
            <c:numLit>
              <c:formatCode>General</c:formatCode>
              <c:ptCount val="2"/>
              <c:pt idx="0">
                <c:v>1030.0363636363636</c:v>
              </c:pt>
              <c:pt idx="1">
                <c:v>1030.0363636363636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064D-4968-8064-38D4730EC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1251712"/>
        <c:axId val="531251384"/>
      </c:scatterChart>
      <c:valAx>
        <c:axId val="531251712"/>
        <c:scaling>
          <c:orientation val="minMax"/>
          <c:max val="2010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Ani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531251384"/>
        <c:crosses val="autoZero"/>
        <c:crossBetween val="midCat"/>
      </c:valAx>
      <c:valAx>
        <c:axId val="531251384"/>
        <c:scaling>
          <c:orientation val="minMax"/>
          <c:max val="1300"/>
          <c:min val="500"/>
        </c:scaling>
        <c:delete val="0"/>
        <c:axPos val="l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Year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531251712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legend>
      <c:legendPos val="b"/>
      <c:overlay val="0"/>
      <c:spPr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/>
          </a:pPr>
          <a:endParaRPr lang="ro-RO"/>
        </a:p>
      </c:txPr>
    </c:legend>
    <c:plotVisOnly val="1"/>
    <c:dispBlanksAs val="gap"/>
    <c:showDLblsOverMax val="0"/>
  </c:chart>
  <c:spPr>
    <a:solidFill>
      <a:schemeClr val="accent1">
        <a:tint val="20000"/>
      </a:schemeClr>
    </a:solidFill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/>
            </a:pPr>
            <a:r>
              <a:rPr lang="ro-RO"/>
              <a:t>Winter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Winter</c:v>
          </c:tx>
          <c:spPr>
            <a:ln w="12700">
              <a:solidFill>
                <a:srgbClr val="5B9BD5"/>
              </a:solidFill>
              <a:prstDash val="solid"/>
            </a:ln>
            <a:effectLst/>
          </c:spPr>
          <c:marker>
            <c:symbol val="circle"/>
            <c:size val="3"/>
          </c:marker>
          <c:xVal>
            <c:numRef>
              <c:f>'Homogeneity tests'!$B$43:$B$90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'Homogeneity tests'!$C$43:$C$90</c:f>
              <c:numCache>
                <c:formatCode>0,000</c:formatCode>
                <c:ptCount val="48"/>
                <c:pt idx="0">
                  <c:v>13.701499999999999</c:v>
                </c:pt>
                <c:pt idx="1">
                  <c:v>14.115</c:v>
                </c:pt>
                <c:pt idx="2">
                  <c:v>11.734</c:v>
                </c:pt>
                <c:pt idx="3">
                  <c:v>11.189333333333332</c:v>
                </c:pt>
                <c:pt idx="4">
                  <c:v>26.376000000000001</c:v>
                </c:pt>
                <c:pt idx="5">
                  <c:v>28.587333333333333</c:v>
                </c:pt>
                <c:pt idx="6">
                  <c:v>14.044333333333334</c:v>
                </c:pt>
                <c:pt idx="7">
                  <c:v>23.962333333333333</c:v>
                </c:pt>
                <c:pt idx="8">
                  <c:v>11.917</c:v>
                </c:pt>
                <c:pt idx="9">
                  <c:v>30.713000000000005</c:v>
                </c:pt>
                <c:pt idx="10">
                  <c:v>26.453333333333333</c:v>
                </c:pt>
                <c:pt idx="11">
                  <c:v>16.532999999999998</c:v>
                </c:pt>
                <c:pt idx="12">
                  <c:v>17.727</c:v>
                </c:pt>
                <c:pt idx="13">
                  <c:v>19.063333333333333</c:v>
                </c:pt>
                <c:pt idx="14">
                  <c:v>25.227666666666664</c:v>
                </c:pt>
                <c:pt idx="15">
                  <c:v>15.417333333333332</c:v>
                </c:pt>
                <c:pt idx="16">
                  <c:v>25.935000000000002</c:v>
                </c:pt>
                <c:pt idx="17">
                  <c:v>18.074000000000002</c:v>
                </c:pt>
                <c:pt idx="18">
                  <c:v>37.198</c:v>
                </c:pt>
                <c:pt idx="19">
                  <c:v>21.081</c:v>
                </c:pt>
                <c:pt idx="20">
                  <c:v>20.412333333333333</c:v>
                </c:pt>
                <c:pt idx="21">
                  <c:v>32.747</c:v>
                </c:pt>
                <c:pt idx="22">
                  <c:v>17.985333333333333</c:v>
                </c:pt>
                <c:pt idx="23">
                  <c:v>7.8226666666666658</c:v>
                </c:pt>
                <c:pt idx="24">
                  <c:v>15.383000000000001</c:v>
                </c:pt>
                <c:pt idx="25">
                  <c:v>25.533000000000001</c:v>
                </c:pt>
                <c:pt idx="26">
                  <c:v>13.371</c:v>
                </c:pt>
                <c:pt idx="27">
                  <c:v>20.677666666666667</c:v>
                </c:pt>
                <c:pt idx="28">
                  <c:v>18.358999999999998</c:v>
                </c:pt>
                <c:pt idx="29">
                  <c:v>31.636666666666667</c:v>
                </c:pt>
                <c:pt idx="30">
                  <c:v>21.091333333333335</c:v>
                </c:pt>
                <c:pt idx="31">
                  <c:v>13.266</c:v>
                </c:pt>
                <c:pt idx="32">
                  <c:v>21.025000000000002</c:v>
                </c:pt>
                <c:pt idx="33">
                  <c:v>34.893666666666668</c:v>
                </c:pt>
                <c:pt idx="34">
                  <c:v>31.273666666666667</c:v>
                </c:pt>
                <c:pt idx="35">
                  <c:v>38.380666666666663</c:v>
                </c:pt>
                <c:pt idx="36">
                  <c:v>24.080000000000002</c:v>
                </c:pt>
                <c:pt idx="37">
                  <c:v>27.771666666666665</c:v>
                </c:pt>
                <c:pt idx="38">
                  <c:v>22.074333333333339</c:v>
                </c:pt>
                <c:pt idx="39">
                  <c:v>22.093</c:v>
                </c:pt>
                <c:pt idx="40">
                  <c:v>27.693666666666669</c:v>
                </c:pt>
                <c:pt idx="41">
                  <c:v>34.510333333333335</c:v>
                </c:pt>
                <c:pt idx="42">
                  <c:v>21.994</c:v>
                </c:pt>
                <c:pt idx="43">
                  <c:v>22.02</c:v>
                </c:pt>
                <c:pt idx="44">
                  <c:v>26.682333333333332</c:v>
                </c:pt>
                <c:pt idx="45">
                  <c:v>14.509666666666666</c:v>
                </c:pt>
                <c:pt idx="46">
                  <c:v>45.719666666666662</c:v>
                </c:pt>
                <c:pt idx="47">
                  <c:v>23.492333333333335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7C-4C2A-8905-2E27432C56ED}"/>
            </c:ext>
          </c:extLst>
        </c:ser>
        <c:ser>
          <c:idx val="1"/>
          <c:order val="1"/>
          <c:tx>
            <c:v>mu1 = 20,253</c:v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1961</c:v>
              </c:pt>
              <c:pt idx="1">
                <c:v>1993</c:v>
              </c:pt>
            </c:numLit>
          </c:xVal>
          <c:yVal>
            <c:numLit>
              <c:formatCode>General</c:formatCode>
              <c:ptCount val="2"/>
              <c:pt idx="0">
                <c:v>20.25331818181818</c:v>
              </c:pt>
              <c:pt idx="1">
                <c:v>20.25331818181818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647C-4C2A-8905-2E27432C56ED}"/>
            </c:ext>
          </c:extLst>
        </c:ser>
        <c:ser>
          <c:idx val="2"/>
          <c:order val="2"/>
          <c:tx>
            <c:v>mu2 = 27,813</c:v>
          </c:tx>
          <c:spPr>
            <a:ln w="12700">
              <a:solidFill>
                <a:srgbClr val="0078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1994</c:v>
              </c:pt>
              <c:pt idx="1">
                <c:v>2008</c:v>
              </c:pt>
            </c:numLit>
          </c:xVal>
          <c:yVal>
            <c:numLit>
              <c:formatCode>General</c:formatCode>
              <c:ptCount val="2"/>
              <c:pt idx="0">
                <c:v>27.8126</c:v>
              </c:pt>
              <c:pt idx="1">
                <c:v>27.8126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647C-4C2A-8905-2E27432C5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975968"/>
        <c:axId val="414976296"/>
      </c:scatterChart>
      <c:valAx>
        <c:axId val="414975968"/>
        <c:scaling>
          <c:orientation val="minMax"/>
          <c:max val="2010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Ani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414976296"/>
        <c:crosses val="autoZero"/>
        <c:crossBetween val="midCat"/>
      </c:valAx>
      <c:valAx>
        <c:axId val="414976296"/>
        <c:scaling>
          <c:orientation val="minMax"/>
          <c:max val="50"/>
          <c:min val="5"/>
        </c:scaling>
        <c:delete val="0"/>
        <c:axPos val="l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Winter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414975968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legend>
      <c:legendPos val="b"/>
      <c:overlay val="0"/>
      <c:spPr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/>
          </a:pPr>
          <a:endParaRPr lang="ro-RO"/>
        </a:p>
      </c:txPr>
    </c:legend>
    <c:plotVisOnly val="1"/>
    <c:dispBlanksAs val="gap"/>
    <c:showDLblsOverMax val="0"/>
  </c:chart>
  <c:spPr>
    <a:solidFill>
      <a:schemeClr val="accent1">
        <a:tint val="2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CC!$O$1</c:f>
              <c:strCache>
                <c:ptCount val="1"/>
                <c:pt idx="0">
                  <c:v>Winter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670997375328084E-2"/>
                  <c:y val="-0.2423742344706911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CC!$A$2:$A$49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CC!$O$2:$O$49</c:f>
              <c:numCache>
                <c:formatCode>General</c:formatCode>
                <c:ptCount val="48"/>
                <c:pt idx="0">
                  <c:v>50.17</c:v>
                </c:pt>
                <c:pt idx="1">
                  <c:v>245.89</c:v>
                </c:pt>
                <c:pt idx="2">
                  <c:v>191.4</c:v>
                </c:pt>
                <c:pt idx="3">
                  <c:v>174.74</c:v>
                </c:pt>
                <c:pt idx="4">
                  <c:v>186.07</c:v>
                </c:pt>
                <c:pt idx="5">
                  <c:v>228.63</c:v>
                </c:pt>
                <c:pt idx="6">
                  <c:v>180.35000000000002</c:v>
                </c:pt>
                <c:pt idx="7">
                  <c:v>321.91999999999996</c:v>
                </c:pt>
                <c:pt idx="8">
                  <c:v>138.1</c:v>
                </c:pt>
                <c:pt idx="9">
                  <c:v>253.87</c:v>
                </c:pt>
                <c:pt idx="10">
                  <c:v>157.13</c:v>
                </c:pt>
                <c:pt idx="11">
                  <c:v>101.4</c:v>
                </c:pt>
                <c:pt idx="12">
                  <c:v>79.900000000000006</c:v>
                </c:pt>
                <c:pt idx="13">
                  <c:v>136.69999999999999</c:v>
                </c:pt>
                <c:pt idx="14">
                  <c:v>160.19999999999999</c:v>
                </c:pt>
                <c:pt idx="15">
                  <c:v>215.16</c:v>
                </c:pt>
                <c:pt idx="16">
                  <c:v>242.74</c:v>
                </c:pt>
                <c:pt idx="17">
                  <c:v>153.69999999999999</c:v>
                </c:pt>
                <c:pt idx="18">
                  <c:v>309.78999999999996</c:v>
                </c:pt>
                <c:pt idx="19">
                  <c:v>166</c:v>
                </c:pt>
                <c:pt idx="20">
                  <c:v>142.84</c:v>
                </c:pt>
                <c:pt idx="21">
                  <c:v>227.20000000000002</c:v>
                </c:pt>
                <c:pt idx="22">
                  <c:v>212.10000000000002</c:v>
                </c:pt>
                <c:pt idx="23">
                  <c:v>85.56</c:v>
                </c:pt>
                <c:pt idx="24">
                  <c:v>179.62</c:v>
                </c:pt>
                <c:pt idx="25">
                  <c:v>247.24</c:v>
                </c:pt>
                <c:pt idx="26">
                  <c:v>189.04</c:v>
                </c:pt>
                <c:pt idx="27">
                  <c:v>163.91</c:v>
                </c:pt>
                <c:pt idx="28">
                  <c:v>165.73</c:v>
                </c:pt>
                <c:pt idx="29">
                  <c:v>149.87</c:v>
                </c:pt>
                <c:pt idx="30">
                  <c:v>117.77000000000001</c:v>
                </c:pt>
                <c:pt idx="31">
                  <c:v>92.38</c:v>
                </c:pt>
                <c:pt idx="32">
                  <c:v>112.48</c:v>
                </c:pt>
                <c:pt idx="33">
                  <c:v>275.39</c:v>
                </c:pt>
                <c:pt idx="34">
                  <c:v>249.79000000000002</c:v>
                </c:pt>
                <c:pt idx="35">
                  <c:v>200.52</c:v>
                </c:pt>
                <c:pt idx="36">
                  <c:v>153.99</c:v>
                </c:pt>
                <c:pt idx="37">
                  <c:v>141.32</c:v>
                </c:pt>
                <c:pt idx="38">
                  <c:v>255.32999999999998</c:v>
                </c:pt>
                <c:pt idx="39">
                  <c:v>244.76999999999998</c:v>
                </c:pt>
                <c:pt idx="40">
                  <c:v>218.91</c:v>
                </c:pt>
                <c:pt idx="41">
                  <c:v>239.24</c:v>
                </c:pt>
                <c:pt idx="42">
                  <c:v>162.47</c:v>
                </c:pt>
                <c:pt idx="43">
                  <c:v>229.31</c:v>
                </c:pt>
                <c:pt idx="44">
                  <c:v>197.00000000000003</c:v>
                </c:pt>
                <c:pt idx="45">
                  <c:v>157.31</c:v>
                </c:pt>
                <c:pt idx="46">
                  <c:v>303.27999999999997</c:v>
                </c:pt>
                <c:pt idx="47">
                  <c:v>99.63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4BB-40A5-A0DE-5644FB17B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672016"/>
        <c:axId val="457672344"/>
      </c:scatterChart>
      <c:valAx>
        <c:axId val="45767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344"/>
        <c:crosses val="autoZero"/>
        <c:crossBetween val="midCat"/>
      </c:valAx>
      <c:valAx>
        <c:axId val="45767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01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/>
            </a:pPr>
            <a:r>
              <a:rPr lang="ro-RO"/>
              <a:t>Min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Min</c:v>
          </c:tx>
          <c:spPr>
            <a:ln w="12700">
              <a:solidFill>
                <a:srgbClr val="5B9BD5"/>
              </a:solidFill>
              <a:prstDash val="solid"/>
            </a:ln>
            <a:effectLst/>
          </c:spPr>
          <c:marker>
            <c:symbol val="circle"/>
            <c:size val="3"/>
          </c:marker>
          <c:xVal>
            <c:numRef>
              <c:f>'Homogeneity tests'!$B$1726:$B$1773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'Homogeneity tests'!$C$1726:$C$1773</c:f>
              <c:numCache>
                <c:formatCode>0,000</c:formatCode>
                <c:ptCount val="48"/>
                <c:pt idx="0">
                  <c:v>5.8049999999999997</c:v>
                </c:pt>
                <c:pt idx="1">
                  <c:v>7.0510000000000002</c:v>
                </c:pt>
                <c:pt idx="2">
                  <c:v>8.2249999999999996</c:v>
                </c:pt>
                <c:pt idx="3">
                  <c:v>8.3580000000000005</c:v>
                </c:pt>
                <c:pt idx="4">
                  <c:v>7.8570000000000002</c:v>
                </c:pt>
                <c:pt idx="5">
                  <c:v>12.803000000000001</c:v>
                </c:pt>
                <c:pt idx="6">
                  <c:v>7.6050000000000004</c:v>
                </c:pt>
                <c:pt idx="7">
                  <c:v>11.218999999999999</c:v>
                </c:pt>
                <c:pt idx="8">
                  <c:v>9.1630000000000003</c:v>
                </c:pt>
                <c:pt idx="9">
                  <c:v>19.960999999999999</c:v>
                </c:pt>
                <c:pt idx="10">
                  <c:v>10.99</c:v>
                </c:pt>
                <c:pt idx="11">
                  <c:v>10.744999999999999</c:v>
                </c:pt>
                <c:pt idx="12">
                  <c:v>11.965</c:v>
                </c:pt>
                <c:pt idx="13">
                  <c:v>12.601000000000001</c:v>
                </c:pt>
                <c:pt idx="14">
                  <c:v>12.686</c:v>
                </c:pt>
                <c:pt idx="15">
                  <c:v>13.506</c:v>
                </c:pt>
                <c:pt idx="16">
                  <c:v>12.917</c:v>
                </c:pt>
                <c:pt idx="17">
                  <c:v>11.859</c:v>
                </c:pt>
                <c:pt idx="18">
                  <c:v>13.138999999999999</c:v>
                </c:pt>
                <c:pt idx="19">
                  <c:v>12.276999999999999</c:v>
                </c:pt>
                <c:pt idx="20">
                  <c:v>14.352</c:v>
                </c:pt>
                <c:pt idx="21">
                  <c:v>9.4710000000000001</c:v>
                </c:pt>
                <c:pt idx="22">
                  <c:v>7.5039999999999996</c:v>
                </c:pt>
                <c:pt idx="23">
                  <c:v>7.7160000000000002</c:v>
                </c:pt>
                <c:pt idx="24">
                  <c:v>12.981</c:v>
                </c:pt>
                <c:pt idx="25">
                  <c:v>9.298</c:v>
                </c:pt>
                <c:pt idx="26">
                  <c:v>8.1969999999999992</c:v>
                </c:pt>
                <c:pt idx="27">
                  <c:v>10.707000000000001</c:v>
                </c:pt>
                <c:pt idx="28">
                  <c:v>10.237</c:v>
                </c:pt>
                <c:pt idx="29">
                  <c:v>10.932</c:v>
                </c:pt>
                <c:pt idx="30">
                  <c:v>12.202999999999999</c:v>
                </c:pt>
                <c:pt idx="31">
                  <c:v>9.8019999999999996</c:v>
                </c:pt>
                <c:pt idx="32">
                  <c:v>12.368</c:v>
                </c:pt>
                <c:pt idx="33">
                  <c:v>11.724</c:v>
                </c:pt>
                <c:pt idx="34">
                  <c:v>21.323</c:v>
                </c:pt>
                <c:pt idx="35">
                  <c:v>14.942</c:v>
                </c:pt>
                <c:pt idx="36">
                  <c:v>20.257000000000001</c:v>
                </c:pt>
                <c:pt idx="37">
                  <c:v>22.942</c:v>
                </c:pt>
                <c:pt idx="38">
                  <c:v>18.704000000000001</c:v>
                </c:pt>
                <c:pt idx="39">
                  <c:v>13.307</c:v>
                </c:pt>
                <c:pt idx="40">
                  <c:v>18.428999999999998</c:v>
                </c:pt>
                <c:pt idx="41">
                  <c:v>18.858000000000001</c:v>
                </c:pt>
                <c:pt idx="42">
                  <c:v>10.805</c:v>
                </c:pt>
                <c:pt idx="43">
                  <c:v>16.177</c:v>
                </c:pt>
                <c:pt idx="44">
                  <c:v>11.448</c:v>
                </c:pt>
                <c:pt idx="45">
                  <c:v>13.454000000000001</c:v>
                </c:pt>
                <c:pt idx="46">
                  <c:v>19.341999999999999</c:v>
                </c:pt>
                <c:pt idx="47">
                  <c:v>15.85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E2-4A07-991A-F12C23F85EC7}"/>
            </c:ext>
          </c:extLst>
        </c:ser>
        <c:ser>
          <c:idx val="1"/>
          <c:order val="1"/>
          <c:tx>
            <c:v>mu1 = 10,830</c:v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1961</c:v>
              </c:pt>
              <c:pt idx="1">
                <c:v>1994</c:v>
              </c:pt>
            </c:numLit>
          </c:xVal>
          <c:yVal>
            <c:numLit>
              <c:formatCode>General</c:formatCode>
              <c:ptCount val="2"/>
              <c:pt idx="0">
                <c:v>10.830117647058824</c:v>
              </c:pt>
              <c:pt idx="1">
                <c:v>10.830117647058824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3AE2-4A07-991A-F12C23F85EC7}"/>
            </c:ext>
          </c:extLst>
        </c:ser>
        <c:ser>
          <c:idx val="2"/>
          <c:order val="2"/>
          <c:tx>
            <c:v>mu2 = 16,846</c:v>
          </c:tx>
          <c:spPr>
            <a:ln w="12700">
              <a:solidFill>
                <a:srgbClr val="0078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1995</c:v>
              </c:pt>
              <c:pt idx="1">
                <c:v>2008</c:v>
              </c:pt>
            </c:numLit>
          </c:xVal>
          <c:yVal>
            <c:numLit>
              <c:formatCode>General</c:formatCode>
              <c:ptCount val="2"/>
              <c:pt idx="0">
                <c:v>16.845571428571429</c:v>
              </c:pt>
              <c:pt idx="1">
                <c:v>16.845571428571429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3AE2-4A07-991A-F12C23F85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9094984"/>
        <c:axId val="649095968"/>
      </c:scatterChart>
      <c:valAx>
        <c:axId val="649094984"/>
        <c:scaling>
          <c:orientation val="minMax"/>
          <c:max val="2010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Ani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649095968"/>
        <c:crosses val="autoZero"/>
        <c:crossBetween val="midCat"/>
      </c:valAx>
      <c:valAx>
        <c:axId val="649095968"/>
        <c:scaling>
          <c:orientation val="minMax"/>
          <c:max val="23"/>
          <c:min val="5"/>
        </c:scaling>
        <c:delete val="0"/>
        <c:axPos val="l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Min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649094984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legend>
      <c:legendPos val="b"/>
      <c:overlay val="0"/>
      <c:spPr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/>
          </a:pPr>
          <a:endParaRPr lang="ro-RO"/>
        </a:p>
      </c:txPr>
    </c:legend>
    <c:plotVisOnly val="1"/>
    <c:dispBlanksAs val="gap"/>
    <c:showDLblsOverMax val="0"/>
  </c:chart>
  <c:spPr>
    <a:solidFill>
      <a:schemeClr val="accent1">
        <a:tint val="20000"/>
      </a:schemeClr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/>
            </a:pPr>
            <a:r>
              <a:rPr lang="ro-RO"/>
              <a:t>Year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Year</c:v>
          </c:tx>
          <c:spPr>
            <a:ln w="12700">
              <a:solidFill>
                <a:srgbClr val="5B9BD5"/>
              </a:solidFill>
              <a:prstDash val="solid"/>
            </a:ln>
            <a:effectLst/>
          </c:spPr>
          <c:marker>
            <c:symbol val="circle"/>
            <c:size val="3"/>
          </c:marker>
          <c:xVal>
            <c:numRef>
              <c:f>'Homogeneity tests'!$B$1849:$B$1896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'Homogeneity tests'!$C$1849:$C$1896</c:f>
              <c:numCache>
                <c:formatCode>0,000</c:formatCode>
                <c:ptCount val="48"/>
                <c:pt idx="0">
                  <c:v>18.02333333333333</c:v>
                </c:pt>
                <c:pt idx="1">
                  <c:v>36.893250000000002</c:v>
                </c:pt>
                <c:pt idx="2">
                  <c:v>18.874250000000004</c:v>
                </c:pt>
                <c:pt idx="3">
                  <c:v>32.691499999999998</c:v>
                </c:pt>
                <c:pt idx="4">
                  <c:v>29.534166666666668</c:v>
                </c:pt>
                <c:pt idx="5">
                  <c:v>32.958416666666658</c:v>
                </c:pt>
                <c:pt idx="6">
                  <c:v>28.40666666666667</c:v>
                </c:pt>
                <c:pt idx="7">
                  <c:v>35.527999999999999</c:v>
                </c:pt>
                <c:pt idx="8">
                  <c:v>27.121833333333331</c:v>
                </c:pt>
                <c:pt idx="9">
                  <c:v>52.38450000000001</c:v>
                </c:pt>
                <c:pt idx="10">
                  <c:v>30.250500000000002</c:v>
                </c:pt>
                <c:pt idx="11">
                  <c:v>32.380583333333327</c:v>
                </c:pt>
                <c:pt idx="12">
                  <c:v>27.073083333333333</c:v>
                </c:pt>
                <c:pt idx="13">
                  <c:v>44.08458333333332</c:v>
                </c:pt>
                <c:pt idx="14">
                  <c:v>33.12083333333333</c:v>
                </c:pt>
                <c:pt idx="15">
                  <c:v>31.022499999999994</c:v>
                </c:pt>
                <c:pt idx="16">
                  <c:v>36.17916666666666</c:v>
                </c:pt>
                <c:pt idx="17">
                  <c:v>40.854750000000003</c:v>
                </c:pt>
                <c:pt idx="18">
                  <c:v>39.084416666666662</c:v>
                </c:pt>
                <c:pt idx="19">
                  <c:v>46.666333333333341</c:v>
                </c:pt>
                <c:pt idx="20">
                  <c:v>41.639333333333333</c:v>
                </c:pt>
                <c:pt idx="21">
                  <c:v>34.157249999999998</c:v>
                </c:pt>
                <c:pt idx="22">
                  <c:v>26.641750000000005</c:v>
                </c:pt>
                <c:pt idx="23">
                  <c:v>28.013916666666663</c:v>
                </c:pt>
                <c:pt idx="24">
                  <c:v>40.474250000000005</c:v>
                </c:pt>
                <c:pt idx="25">
                  <c:v>30.81441666666667</c:v>
                </c:pt>
                <c:pt idx="26">
                  <c:v>25.56216666666667</c:v>
                </c:pt>
                <c:pt idx="27">
                  <c:v>32.027249999999988</c:v>
                </c:pt>
                <c:pt idx="28">
                  <c:v>36.198416666666667</c:v>
                </c:pt>
                <c:pt idx="29">
                  <c:v>28.494666666666671</c:v>
                </c:pt>
                <c:pt idx="30">
                  <c:v>27.17625</c:v>
                </c:pt>
                <c:pt idx="31">
                  <c:v>35.100499999999997</c:v>
                </c:pt>
                <c:pt idx="32">
                  <c:v>32.088250000000002</c:v>
                </c:pt>
                <c:pt idx="33">
                  <c:v>39.282666666666664</c:v>
                </c:pt>
                <c:pt idx="34">
                  <c:v>52.894000000000005</c:v>
                </c:pt>
                <c:pt idx="35">
                  <c:v>31.525083333333331</c:v>
                </c:pt>
                <c:pt idx="36">
                  <c:v>36.948083333333336</c:v>
                </c:pt>
                <c:pt idx="37">
                  <c:v>59.865083333333331</c:v>
                </c:pt>
                <c:pt idx="38">
                  <c:v>43.261833333333335</c:v>
                </c:pt>
                <c:pt idx="39">
                  <c:v>39.381</c:v>
                </c:pt>
                <c:pt idx="40">
                  <c:v>43.925249999999984</c:v>
                </c:pt>
                <c:pt idx="41">
                  <c:v>45.485833333333339</c:v>
                </c:pt>
                <c:pt idx="42">
                  <c:v>26.538666666666671</c:v>
                </c:pt>
                <c:pt idx="43">
                  <c:v>40.878083333333329</c:v>
                </c:pt>
                <c:pt idx="44">
                  <c:v>34.971166666666669</c:v>
                </c:pt>
                <c:pt idx="45">
                  <c:v>47.724083333333333</c:v>
                </c:pt>
                <c:pt idx="46">
                  <c:v>43.006750000000004</c:v>
                </c:pt>
                <c:pt idx="47">
                  <c:v>45.145416666666655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8D9-4668-8040-9E22331D73DD}"/>
            </c:ext>
          </c:extLst>
        </c:ser>
        <c:ser>
          <c:idx val="1"/>
          <c:order val="1"/>
          <c:tx>
            <c:v>mu1 = 33,076</c:v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1961</c:v>
              </c:pt>
              <c:pt idx="1">
                <c:v>1993</c:v>
              </c:pt>
            </c:numLit>
          </c:xVal>
          <c:yVal>
            <c:numLit>
              <c:formatCode>General</c:formatCode>
              <c:ptCount val="2"/>
              <c:pt idx="0">
                <c:v>33.076396464646464</c:v>
              </c:pt>
              <c:pt idx="1">
                <c:v>33.076396464646464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68D9-4668-8040-9E22331D73DD}"/>
            </c:ext>
          </c:extLst>
        </c:ser>
        <c:ser>
          <c:idx val="2"/>
          <c:order val="2"/>
          <c:tx>
            <c:v>mu2 = 42,056</c:v>
          </c:tx>
          <c:spPr>
            <a:ln w="12700">
              <a:solidFill>
                <a:srgbClr val="0078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1994</c:v>
              </c:pt>
              <c:pt idx="1">
                <c:v>2008</c:v>
              </c:pt>
            </c:numLit>
          </c:xVal>
          <c:yVal>
            <c:numLit>
              <c:formatCode>General</c:formatCode>
              <c:ptCount val="2"/>
              <c:pt idx="0">
                <c:v>42.055533333333329</c:v>
              </c:pt>
              <c:pt idx="1">
                <c:v>42.055533333333329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68D9-4668-8040-9E22331D7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480312"/>
        <c:axId val="654480640"/>
      </c:scatterChart>
      <c:valAx>
        <c:axId val="654480312"/>
        <c:scaling>
          <c:orientation val="minMax"/>
          <c:max val="2010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Ani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654480640"/>
        <c:crosses val="autoZero"/>
        <c:crossBetween val="midCat"/>
      </c:valAx>
      <c:valAx>
        <c:axId val="654480640"/>
        <c:scaling>
          <c:orientation val="minMax"/>
          <c:max val="60"/>
          <c:min val="15"/>
        </c:scaling>
        <c:delete val="0"/>
        <c:axPos val="l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Year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654480312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legend>
      <c:legendPos val="b"/>
      <c:overlay val="0"/>
      <c:spPr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/>
          </a:pPr>
          <a:endParaRPr lang="ro-RO"/>
        </a:p>
      </c:txPr>
    </c:legend>
    <c:plotVisOnly val="1"/>
    <c:dispBlanksAs val="gap"/>
    <c:showDLblsOverMax val="0"/>
  </c:chart>
  <c:spPr>
    <a:solidFill>
      <a:schemeClr val="accent1">
        <a:tint val="20000"/>
      </a:schemeClr>
    </a:solidFill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/>
            </a:pPr>
            <a:r>
              <a:rPr lang="ro-RO"/>
              <a:t>Max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Max</c:v>
          </c:tx>
          <c:spPr>
            <a:ln w="12700">
              <a:solidFill>
                <a:srgbClr val="5B9BD5"/>
              </a:solidFill>
              <a:prstDash val="solid"/>
            </a:ln>
            <a:effectLst/>
          </c:spPr>
          <c:marker>
            <c:symbol val="circle"/>
            <c:size val="3"/>
          </c:marker>
          <c:xVal>
            <c:numRef>
              <c:f>'Homogeneity tests'!$B$1247:$B$1294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'Homogeneity tests'!$C$1247:$C$1294</c:f>
              <c:numCache>
                <c:formatCode>0,000</c:formatCode>
                <c:ptCount val="48"/>
                <c:pt idx="0">
                  <c:v>58.756999999999998</c:v>
                </c:pt>
                <c:pt idx="1">
                  <c:v>114.41</c:v>
                </c:pt>
                <c:pt idx="2">
                  <c:v>53.753</c:v>
                </c:pt>
                <c:pt idx="3">
                  <c:v>78.576999999999998</c:v>
                </c:pt>
                <c:pt idx="4">
                  <c:v>81.137</c:v>
                </c:pt>
                <c:pt idx="5">
                  <c:v>59.216999999999999</c:v>
                </c:pt>
                <c:pt idx="6">
                  <c:v>91.05</c:v>
                </c:pt>
                <c:pt idx="7">
                  <c:v>123.65300000000001</c:v>
                </c:pt>
                <c:pt idx="8">
                  <c:v>61.203000000000003</c:v>
                </c:pt>
                <c:pt idx="9">
                  <c:v>165.874</c:v>
                </c:pt>
                <c:pt idx="10">
                  <c:v>61.319000000000003</c:v>
                </c:pt>
                <c:pt idx="11">
                  <c:v>62.152999999999999</c:v>
                </c:pt>
                <c:pt idx="12">
                  <c:v>60.237000000000002</c:v>
                </c:pt>
                <c:pt idx="13">
                  <c:v>102.07299999999999</c:v>
                </c:pt>
                <c:pt idx="14">
                  <c:v>105.53</c:v>
                </c:pt>
                <c:pt idx="15">
                  <c:v>103.413</c:v>
                </c:pt>
                <c:pt idx="16">
                  <c:v>74.117000000000004</c:v>
                </c:pt>
                <c:pt idx="17">
                  <c:v>83.49</c:v>
                </c:pt>
                <c:pt idx="18">
                  <c:v>73.760999999999996</c:v>
                </c:pt>
                <c:pt idx="19">
                  <c:v>92.712999999999994</c:v>
                </c:pt>
                <c:pt idx="20">
                  <c:v>78.641999999999996</c:v>
                </c:pt>
                <c:pt idx="21">
                  <c:v>82.531999999999996</c:v>
                </c:pt>
                <c:pt idx="22">
                  <c:v>75.983000000000004</c:v>
                </c:pt>
                <c:pt idx="23">
                  <c:v>69.683000000000007</c:v>
                </c:pt>
                <c:pt idx="24">
                  <c:v>108.023</c:v>
                </c:pt>
                <c:pt idx="25">
                  <c:v>105.43300000000001</c:v>
                </c:pt>
                <c:pt idx="26">
                  <c:v>63.79</c:v>
                </c:pt>
                <c:pt idx="27">
                  <c:v>77.557000000000002</c:v>
                </c:pt>
                <c:pt idx="28">
                  <c:v>74.983000000000004</c:v>
                </c:pt>
                <c:pt idx="29">
                  <c:v>47.713000000000001</c:v>
                </c:pt>
                <c:pt idx="30">
                  <c:v>61.374000000000002</c:v>
                </c:pt>
                <c:pt idx="31">
                  <c:v>88.656999999999996</c:v>
                </c:pt>
                <c:pt idx="32">
                  <c:v>56.51</c:v>
                </c:pt>
                <c:pt idx="33">
                  <c:v>99.8</c:v>
                </c:pt>
                <c:pt idx="34">
                  <c:v>113.035</c:v>
                </c:pt>
                <c:pt idx="35">
                  <c:v>60.093000000000004</c:v>
                </c:pt>
                <c:pt idx="36">
                  <c:v>91.067999999999998</c:v>
                </c:pt>
                <c:pt idx="37">
                  <c:v>113.423</c:v>
                </c:pt>
                <c:pt idx="38">
                  <c:v>127.76</c:v>
                </c:pt>
                <c:pt idx="39">
                  <c:v>142.15299999999999</c:v>
                </c:pt>
                <c:pt idx="40">
                  <c:v>126.05500000000001</c:v>
                </c:pt>
                <c:pt idx="41">
                  <c:v>90.668000000000006</c:v>
                </c:pt>
                <c:pt idx="42">
                  <c:v>48.167000000000002</c:v>
                </c:pt>
                <c:pt idx="43">
                  <c:v>88.626999999999995</c:v>
                </c:pt>
                <c:pt idx="44">
                  <c:v>103.84</c:v>
                </c:pt>
                <c:pt idx="45">
                  <c:v>116.983</c:v>
                </c:pt>
                <c:pt idx="46">
                  <c:v>73.671000000000006</c:v>
                </c:pt>
                <c:pt idx="47">
                  <c:v>96.72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33-494C-91EC-DA636E9D17CC}"/>
            </c:ext>
          </c:extLst>
        </c:ser>
        <c:ser>
          <c:idx val="1"/>
          <c:order val="1"/>
          <c:tx>
            <c:v>mu = 87,279</c:v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1961</c:v>
              </c:pt>
              <c:pt idx="1">
                <c:v>2008</c:v>
              </c:pt>
            </c:numLit>
          </c:xVal>
          <c:yVal>
            <c:numLit>
              <c:formatCode>General</c:formatCode>
              <c:ptCount val="2"/>
              <c:pt idx="0">
                <c:v>87.278750000000002</c:v>
              </c:pt>
              <c:pt idx="1">
                <c:v>87.278750000000002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CD33-494C-91EC-DA636E9D1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1388136"/>
        <c:axId val="661387808"/>
      </c:scatterChart>
      <c:valAx>
        <c:axId val="661388136"/>
        <c:scaling>
          <c:orientation val="minMax"/>
          <c:max val="2010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Ani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661387808"/>
        <c:crosses val="autoZero"/>
        <c:crossBetween val="midCat"/>
      </c:valAx>
      <c:valAx>
        <c:axId val="661387808"/>
        <c:scaling>
          <c:orientation val="minMax"/>
          <c:max val="180"/>
          <c:min val="40"/>
        </c:scaling>
        <c:delete val="0"/>
        <c:axPos val="l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ro-RO"/>
                  <a:t>Max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o-RO"/>
          </a:p>
        </c:txPr>
        <c:crossAx val="661388136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legend>
      <c:legendPos val="b"/>
      <c:overlay val="0"/>
      <c:spPr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/>
          </a:pPr>
          <a:endParaRPr lang="ro-RO"/>
        </a:p>
      </c:txPr>
    </c:legend>
    <c:plotVisOnly val="1"/>
    <c:dispBlanksAs val="gap"/>
    <c:showDLblsOverMax val="0"/>
  </c:chart>
  <c:spPr>
    <a:solidFill>
      <a:schemeClr val="accent1">
        <a:tint val="2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CC!$P$1</c:f>
              <c:strCache>
                <c:ptCount val="1"/>
                <c:pt idx="0">
                  <c:v>Spring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8376640419947508E-2"/>
                  <c:y val="-0.199148075240594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CC!$A$2:$A$49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CC!$P$2:$P$49</c:f>
              <c:numCache>
                <c:formatCode>General</c:formatCode>
                <c:ptCount val="48"/>
                <c:pt idx="0">
                  <c:v>174.42</c:v>
                </c:pt>
                <c:pt idx="1">
                  <c:v>263.98</c:v>
                </c:pt>
                <c:pt idx="2">
                  <c:v>122.44</c:v>
                </c:pt>
                <c:pt idx="3">
                  <c:v>225.91</c:v>
                </c:pt>
                <c:pt idx="4">
                  <c:v>210.37</c:v>
                </c:pt>
                <c:pt idx="5">
                  <c:v>203.36</c:v>
                </c:pt>
                <c:pt idx="6">
                  <c:v>236.68</c:v>
                </c:pt>
                <c:pt idx="7">
                  <c:v>187.37</c:v>
                </c:pt>
                <c:pt idx="8">
                  <c:v>134.35</c:v>
                </c:pt>
                <c:pt idx="9">
                  <c:v>365.48</c:v>
                </c:pt>
                <c:pt idx="10">
                  <c:v>194.22000000000003</c:v>
                </c:pt>
                <c:pt idx="11">
                  <c:v>208.34999999999997</c:v>
                </c:pt>
                <c:pt idx="12">
                  <c:v>112.4</c:v>
                </c:pt>
                <c:pt idx="13">
                  <c:v>145.37</c:v>
                </c:pt>
                <c:pt idx="14">
                  <c:v>229.43</c:v>
                </c:pt>
                <c:pt idx="15">
                  <c:v>166.72</c:v>
                </c:pt>
                <c:pt idx="16">
                  <c:v>248.82</c:v>
                </c:pt>
                <c:pt idx="17">
                  <c:v>274.16000000000003</c:v>
                </c:pt>
                <c:pt idx="18">
                  <c:v>219.25</c:v>
                </c:pt>
                <c:pt idx="19">
                  <c:v>265.51</c:v>
                </c:pt>
                <c:pt idx="20">
                  <c:v>218.55</c:v>
                </c:pt>
                <c:pt idx="21">
                  <c:v>178.8</c:v>
                </c:pt>
                <c:pt idx="22">
                  <c:v>255.57</c:v>
                </c:pt>
                <c:pt idx="23">
                  <c:v>228.32000000000002</c:v>
                </c:pt>
                <c:pt idx="24">
                  <c:v>289.45000000000005</c:v>
                </c:pt>
                <c:pt idx="25">
                  <c:v>181.6</c:v>
                </c:pt>
                <c:pt idx="26">
                  <c:v>182.45999999999998</c:v>
                </c:pt>
                <c:pt idx="27">
                  <c:v>252.89999999999998</c:v>
                </c:pt>
                <c:pt idx="28">
                  <c:v>239.93</c:v>
                </c:pt>
                <c:pt idx="29">
                  <c:v>170.41</c:v>
                </c:pt>
                <c:pt idx="30">
                  <c:v>177.18</c:v>
                </c:pt>
                <c:pt idx="31">
                  <c:v>175.97000000000003</c:v>
                </c:pt>
                <c:pt idx="32">
                  <c:v>159.54000000000002</c:v>
                </c:pt>
                <c:pt idx="33">
                  <c:v>286.43</c:v>
                </c:pt>
                <c:pt idx="34">
                  <c:v>294.46000000000004</c:v>
                </c:pt>
                <c:pt idx="35">
                  <c:v>145.97</c:v>
                </c:pt>
                <c:pt idx="36">
                  <c:v>218.45</c:v>
                </c:pt>
                <c:pt idx="37">
                  <c:v>278.13</c:v>
                </c:pt>
                <c:pt idx="38">
                  <c:v>205.2</c:v>
                </c:pt>
                <c:pt idx="39">
                  <c:v>234.02</c:v>
                </c:pt>
                <c:pt idx="40">
                  <c:v>281.83000000000004</c:v>
                </c:pt>
                <c:pt idx="41">
                  <c:v>191.60000000000002</c:v>
                </c:pt>
                <c:pt idx="42">
                  <c:v>107.68</c:v>
                </c:pt>
                <c:pt idx="43">
                  <c:v>232.92000000000002</c:v>
                </c:pt>
                <c:pt idx="44">
                  <c:v>250.93</c:v>
                </c:pt>
                <c:pt idx="45">
                  <c:v>416.03000000000003</c:v>
                </c:pt>
                <c:pt idx="46">
                  <c:v>209.20999999999998</c:v>
                </c:pt>
                <c:pt idx="47">
                  <c:v>405.49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FC4-42E3-B122-248180DAC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672016"/>
        <c:axId val="457672344"/>
      </c:scatterChart>
      <c:valAx>
        <c:axId val="45767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344"/>
        <c:crosses val="autoZero"/>
        <c:crossBetween val="midCat"/>
      </c:valAx>
      <c:valAx>
        <c:axId val="45767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01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CC!$Q$1</c:f>
              <c:strCache>
                <c:ptCount val="1"/>
                <c:pt idx="0">
                  <c:v>Summer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8376640419947508E-2"/>
                  <c:y val="-0.199148075240594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CC!$A$2:$A$49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CC!$Q$2:$Q$49</c:f>
              <c:numCache>
                <c:formatCode>General</c:formatCode>
                <c:ptCount val="48"/>
                <c:pt idx="0">
                  <c:v>204.98999999999998</c:v>
                </c:pt>
                <c:pt idx="1">
                  <c:v>296.89</c:v>
                </c:pt>
                <c:pt idx="2">
                  <c:v>241.1</c:v>
                </c:pt>
                <c:pt idx="3">
                  <c:v>308.56</c:v>
                </c:pt>
                <c:pt idx="4">
                  <c:v>322.10000000000002</c:v>
                </c:pt>
                <c:pt idx="5">
                  <c:v>365.04</c:v>
                </c:pt>
                <c:pt idx="6">
                  <c:v>189.82</c:v>
                </c:pt>
                <c:pt idx="7">
                  <c:v>338.59000000000003</c:v>
                </c:pt>
                <c:pt idx="8">
                  <c:v>318.33</c:v>
                </c:pt>
                <c:pt idx="9">
                  <c:v>321.97000000000003</c:v>
                </c:pt>
                <c:pt idx="10">
                  <c:v>268.19</c:v>
                </c:pt>
                <c:pt idx="11">
                  <c:v>342.98</c:v>
                </c:pt>
                <c:pt idx="12">
                  <c:v>322.05999999999995</c:v>
                </c:pt>
                <c:pt idx="13">
                  <c:v>446.87</c:v>
                </c:pt>
                <c:pt idx="14">
                  <c:v>265.02999999999997</c:v>
                </c:pt>
                <c:pt idx="15">
                  <c:v>245.89</c:v>
                </c:pt>
                <c:pt idx="16">
                  <c:v>336.17</c:v>
                </c:pt>
                <c:pt idx="17">
                  <c:v>299.93</c:v>
                </c:pt>
                <c:pt idx="18">
                  <c:v>376.99</c:v>
                </c:pt>
                <c:pt idx="19">
                  <c:v>410.21</c:v>
                </c:pt>
                <c:pt idx="20">
                  <c:v>292.17</c:v>
                </c:pt>
                <c:pt idx="21">
                  <c:v>420.93</c:v>
                </c:pt>
                <c:pt idx="22">
                  <c:v>237.99</c:v>
                </c:pt>
                <c:pt idx="23">
                  <c:v>265.33</c:v>
                </c:pt>
                <c:pt idx="24">
                  <c:v>313.54000000000002</c:v>
                </c:pt>
                <c:pt idx="25">
                  <c:v>334.98</c:v>
                </c:pt>
                <c:pt idx="26">
                  <c:v>269.88</c:v>
                </c:pt>
                <c:pt idx="27">
                  <c:v>323.8</c:v>
                </c:pt>
                <c:pt idx="28">
                  <c:v>365.56000000000006</c:v>
                </c:pt>
                <c:pt idx="29">
                  <c:v>206.29</c:v>
                </c:pt>
                <c:pt idx="30">
                  <c:v>213.64</c:v>
                </c:pt>
                <c:pt idx="31">
                  <c:v>173.53</c:v>
                </c:pt>
                <c:pt idx="32">
                  <c:v>301.89999999999998</c:v>
                </c:pt>
                <c:pt idx="33">
                  <c:v>166.22</c:v>
                </c:pt>
                <c:pt idx="34">
                  <c:v>227.63</c:v>
                </c:pt>
                <c:pt idx="35">
                  <c:v>235.35</c:v>
                </c:pt>
                <c:pt idx="36">
                  <c:v>350.82</c:v>
                </c:pt>
                <c:pt idx="37">
                  <c:v>442.38000000000005</c:v>
                </c:pt>
                <c:pt idx="38">
                  <c:v>283.85000000000002</c:v>
                </c:pt>
                <c:pt idx="39">
                  <c:v>207.1</c:v>
                </c:pt>
                <c:pt idx="40">
                  <c:v>379.24</c:v>
                </c:pt>
                <c:pt idx="41">
                  <c:v>224.94</c:v>
                </c:pt>
                <c:pt idx="42">
                  <c:v>207.65</c:v>
                </c:pt>
                <c:pt idx="43">
                  <c:v>348.70000000000005</c:v>
                </c:pt>
                <c:pt idx="44">
                  <c:v>415.65999999999997</c:v>
                </c:pt>
                <c:pt idx="45">
                  <c:v>403.84000000000003</c:v>
                </c:pt>
                <c:pt idx="46">
                  <c:v>326.60000000000002</c:v>
                </c:pt>
                <c:pt idx="47">
                  <c:v>435.86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A33-4F80-9752-4FA8EB7AB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672016"/>
        <c:axId val="457672344"/>
      </c:scatterChart>
      <c:valAx>
        <c:axId val="45767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344"/>
        <c:crosses val="autoZero"/>
        <c:crossBetween val="midCat"/>
      </c:valAx>
      <c:valAx>
        <c:axId val="45767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01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CC!$R$1</c:f>
              <c:strCache>
                <c:ptCount val="1"/>
                <c:pt idx="0">
                  <c:v>Autumn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8376640419947508E-2"/>
                  <c:y val="-0.199148075240594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CC!$A$2:$A$49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CC!$R$2:$R$49</c:f>
              <c:numCache>
                <c:formatCode>General</c:formatCode>
                <c:ptCount val="48"/>
                <c:pt idx="0">
                  <c:v>92.56</c:v>
                </c:pt>
                <c:pt idx="1">
                  <c:v>113.17999999999999</c:v>
                </c:pt>
                <c:pt idx="2">
                  <c:v>184.02999999999997</c:v>
                </c:pt>
                <c:pt idx="3">
                  <c:v>226.83999999999997</c:v>
                </c:pt>
                <c:pt idx="4">
                  <c:v>164.83</c:v>
                </c:pt>
                <c:pt idx="5">
                  <c:v>168.38</c:v>
                </c:pt>
                <c:pt idx="6">
                  <c:v>142.78</c:v>
                </c:pt>
                <c:pt idx="7">
                  <c:v>182.62</c:v>
                </c:pt>
                <c:pt idx="8">
                  <c:v>178.95</c:v>
                </c:pt>
                <c:pt idx="9">
                  <c:v>232.18</c:v>
                </c:pt>
                <c:pt idx="10">
                  <c:v>177.76</c:v>
                </c:pt>
                <c:pt idx="11">
                  <c:v>240.83</c:v>
                </c:pt>
                <c:pt idx="12">
                  <c:v>187.15</c:v>
                </c:pt>
                <c:pt idx="13">
                  <c:v>287.91999999999996</c:v>
                </c:pt>
                <c:pt idx="14">
                  <c:v>159.62</c:v>
                </c:pt>
                <c:pt idx="15">
                  <c:v>195.76</c:v>
                </c:pt>
                <c:pt idx="16">
                  <c:v>183.53</c:v>
                </c:pt>
                <c:pt idx="17">
                  <c:v>238.70999999999998</c:v>
                </c:pt>
                <c:pt idx="18">
                  <c:v>95.65</c:v>
                </c:pt>
                <c:pt idx="19">
                  <c:v>282.24</c:v>
                </c:pt>
                <c:pt idx="20">
                  <c:v>253.44</c:v>
                </c:pt>
                <c:pt idx="21">
                  <c:v>75.73</c:v>
                </c:pt>
                <c:pt idx="22">
                  <c:v>90.15</c:v>
                </c:pt>
                <c:pt idx="23">
                  <c:v>241.57</c:v>
                </c:pt>
                <c:pt idx="24">
                  <c:v>170.2</c:v>
                </c:pt>
                <c:pt idx="25">
                  <c:v>65.37</c:v>
                </c:pt>
                <c:pt idx="26">
                  <c:v>151.44</c:v>
                </c:pt>
                <c:pt idx="27">
                  <c:v>147.84</c:v>
                </c:pt>
                <c:pt idx="28">
                  <c:v>161.79</c:v>
                </c:pt>
                <c:pt idx="29">
                  <c:v>259.09000000000003</c:v>
                </c:pt>
                <c:pt idx="30">
                  <c:v>223.95</c:v>
                </c:pt>
                <c:pt idx="31">
                  <c:v>361.42</c:v>
                </c:pt>
                <c:pt idx="32">
                  <c:v>208.76</c:v>
                </c:pt>
                <c:pt idx="33">
                  <c:v>230.57</c:v>
                </c:pt>
                <c:pt idx="34">
                  <c:v>218.74</c:v>
                </c:pt>
                <c:pt idx="35">
                  <c:v>267.71999999999997</c:v>
                </c:pt>
                <c:pt idx="36">
                  <c:v>168.43</c:v>
                </c:pt>
                <c:pt idx="37">
                  <c:v>379.28</c:v>
                </c:pt>
                <c:pt idx="38">
                  <c:v>178.61</c:v>
                </c:pt>
                <c:pt idx="39">
                  <c:v>121.93</c:v>
                </c:pt>
                <c:pt idx="40">
                  <c:v>292.83</c:v>
                </c:pt>
                <c:pt idx="41">
                  <c:v>323.16000000000003</c:v>
                </c:pt>
                <c:pt idx="42">
                  <c:v>270.97999999999996</c:v>
                </c:pt>
                <c:pt idx="43">
                  <c:v>292.13</c:v>
                </c:pt>
                <c:pt idx="44">
                  <c:v>91.95</c:v>
                </c:pt>
                <c:pt idx="45">
                  <c:v>127.12</c:v>
                </c:pt>
                <c:pt idx="46">
                  <c:v>304.10000000000002</c:v>
                </c:pt>
                <c:pt idx="47">
                  <c:v>222.20000000000002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C17-4B82-A50B-CFCFB95E9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672016"/>
        <c:axId val="457672344"/>
      </c:scatterChart>
      <c:valAx>
        <c:axId val="45767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344"/>
        <c:crosses val="autoZero"/>
        <c:crossBetween val="midCat"/>
      </c:valAx>
      <c:valAx>
        <c:axId val="45767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01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CC!$S$1</c:f>
              <c:strCache>
                <c:ptCount val="1"/>
                <c:pt idx="0">
                  <c:v>Max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670997375328084E-2"/>
                  <c:y val="-0.2423742344706911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CC!$A$2:$A$49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CC!$S$2:$S$49</c:f>
              <c:numCache>
                <c:formatCode>General</c:formatCode>
                <c:ptCount val="48"/>
                <c:pt idx="0">
                  <c:v>80.55</c:v>
                </c:pt>
                <c:pt idx="1">
                  <c:v>126.04</c:v>
                </c:pt>
                <c:pt idx="2">
                  <c:v>107.35</c:v>
                </c:pt>
                <c:pt idx="3">
                  <c:v>124.55</c:v>
                </c:pt>
                <c:pt idx="4">
                  <c:v>157.77000000000001</c:v>
                </c:pt>
                <c:pt idx="5">
                  <c:v>139.04</c:v>
                </c:pt>
                <c:pt idx="6">
                  <c:v>156.44999999999999</c:v>
                </c:pt>
                <c:pt idx="7">
                  <c:v>180.19</c:v>
                </c:pt>
                <c:pt idx="8">
                  <c:v>150.47999999999999</c:v>
                </c:pt>
                <c:pt idx="9">
                  <c:v>212.5</c:v>
                </c:pt>
                <c:pt idx="10">
                  <c:v>153.13999999999999</c:v>
                </c:pt>
                <c:pt idx="11">
                  <c:v>159.28</c:v>
                </c:pt>
                <c:pt idx="12">
                  <c:v>156.28</c:v>
                </c:pt>
                <c:pt idx="13">
                  <c:v>224.37</c:v>
                </c:pt>
                <c:pt idx="14">
                  <c:v>134.74</c:v>
                </c:pt>
                <c:pt idx="15">
                  <c:v>157.01</c:v>
                </c:pt>
                <c:pt idx="16">
                  <c:v>129.46</c:v>
                </c:pt>
                <c:pt idx="17">
                  <c:v>201.39</c:v>
                </c:pt>
                <c:pt idx="18">
                  <c:v>151.44999999999999</c:v>
                </c:pt>
                <c:pt idx="19">
                  <c:v>182.57</c:v>
                </c:pt>
                <c:pt idx="20">
                  <c:v>148.55000000000001</c:v>
                </c:pt>
                <c:pt idx="21">
                  <c:v>191.08</c:v>
                </c:pt>
                <c:pt idx="22">
                  <c:v>106.92</c:v>
                </c:pt>
                <c:pt idx="23">
                  <c:v>187.8</c:v>
                </c:pt>
                <c:pt idx="24">
                  <c:v>170.8</c:v>
                </c:pt>
                <c:pt idx="25">
                  <c:v>132.80000000000001</c:v>
                </c:pt>
                <c:pt idx="26">
                  <c:v>106.95</c:v>
                </c:pt>
                <c:pt idx="27">
                  <c:v>123.45</c:v>
                </c:pt>
                <c:pt idx="28">
                  <c:v>184.21</c:v>
                </c:pt>
                <c:pt idx="29">
                  <c:v>108.82</c:v>
                </c:pt>
                <c:pt idx="30">
                  <c:v>125.23</c:v>
                </c:pt>
                <c:pt idx="31">
                  <c:v>161.53</c:v>
                </c:pt>
                <c:pt idx="32">
                  <c:v>164.32</c:v>
                </c:pt>
                <c:pt idx="33">
                  <c:v>115.34</c:v>
                </c:pt>
                <c:pt idx="34">
                  <c:v>132.77000000000001</c:v>
                </c:pt>
                <c:pt idx="35">
                  <c:v>162.53</c:v>
                </c:pt>
                <c:pt idx="36">
                  <c:v>130.44999999999999</c:v>
                </c:pt>
                <c:pt idx="37">
                  <c:v>183.78</c:v>
                </c:pt>
                <c:pt idx="38">
                  <c:v>153.63</c:v>
                </c:pt>
                <c:pt idx="39">
                  <c:v>129.5</c:v>
                </c:pt>
                <c:pt idx="40">
                  <c:v>169.11</c:v>
                </c:pt>
                <c:pt idx="41">
                  <c:v>136.58000000000001</c:v>
                </c:pt>
                <c:pt idx="42">
                  <c:v>184.45</c:v>
                </c:pt>
                <c:pt idx="43">
                  <c:v>181.8</c:v>
                </c:pt>
                <c:pt idx="44">
                  <c:v>204.99</c:v>
                </c:pt>
                <c:pt idx="45">
                  <c:v>210.4</c:v>
                </c:pt>
                <c:pt idx="46">
                  <c:v>177.09</c:v>
                </c:pt>
                <c:pt idx="47">
                  <c:v>248.8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276-43CE-835D-EE795596F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672016"/>
        <c:axId val="457672344"/>
      </c:scatterChart>
      <c:valAx>
        <c:axId val="45767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344"/>
        <c:crosses val="autoZero"/>
        <c:crossBetween val="midCat"/>
      </c:valAx>
      <c:valAx>
        <c:axId val="45767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01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CC!$T$1</c:f>
              <c:strCache>
                <c:ptCount val="1"/>
                <c:pt idx="0">
                  <c:v>Min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670997375328084E-2"/>
                  <c:y val="-0.2423742344706911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CC!$A$2:$A$49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CC!$T$2:$T$49</c:f>
              <c:numCache>
                <c:formatCode>General</c:formatCode>
                <c:ptCount val="48"/>
                <c:pt idx="0">
                  <c:v>7.82</c:v>
                </c:pt>
                <c:pt idx="1">
                  <c:v>15.23</c:v>
                </c:pt>
                <c:pt idx="2">
                  <c:v>29.89</c:v>
                </c:pt>
                <c:pt idx="3">
                  <c:v>20.399999999999999</c:v>
                </c:pt>
                <c:pt idx="4">
                  <c:v>4.71</c:v>
                </c:pt>
                <c:pt idx="5">
                  <c:v>35.75</c:v>
                </c:pt>
                <c:pt idx="6">
                  <c:v>41.74</c:v>
                </c:pt>
                <c:pt idx="7">
                  <c:v>24.26</c:v>
                </c:pt>
                <c:pt idx="8">
                  <c:v>20.58</c:v>
                </c:pt>
                <c:pt idx="9">
                  <c:v>61.74</c:v>
                </c:pt>
                <c:pt idx="10">
                  <c:v>31.38</c:v>
                </c:pt>
                <c:pt idx="11">
                  <c:v>1.45</c:v>
                </c:pt>
                <c:pt idx="12">
                  <c:v>8.4700000000000006</c:v>
                </c:pt>
                <c:pt idx="13">
                  <c:v>3.52</c:v>
                </c:pt>
                <c:pt idx="14">
                  <c:v>17.82</c:v>
                </c:pt>
                <c:pt idx="15">
                  <c:v>1.27</c:v>
                </c:pt>
                <c:pt idx="16">
                  <c:v>14.89</c:v>
                </c:pt>
                <c:pt idx="17">
                  <c:v>12.84</c:v>
                </c:pt>
                <c:pt idx="18">
                  <c:v>22.06</c:v>
                </c:pt>
                <c:pt idx="19">
                  <c:v>18.010000000000002</c:v>
                </c:pt>
                <c:pt idx="20">
                  <c:v>30.48</c:v>
                </c:pt>
                <c:pt idx="21">
                  <c:v>8.9</c:v>
                </c:pt>
                <c:pt idx="22">
                  <c:v>17.86</c:v>
                </c:pt>
                <c:pt idx="23">
                  <c:v>13.08</c:v>
                </c:pt>
                <c:pt idx="24">
                  <c:v>24.11</c:v>
                </c:pt>
                <c:pt idx="25">
                  <c:v>5.55</c:v>
                </c:pt>
                <c:pt idx="26">
                  <c:v>19.16</c:v>
                </c:pt>
                <c:pt idx="27">
                  <c:v>27.1</c:v>
                </c:pt>
                <c:pt idx="28">
                  <c:v>13.22</c:v>
                </c:pt>
                <c:pt idx="29">
                  <c:v>33.33</c:v>
                </c:pt>
                <c:pt idx="30">
                  <c:v>7.56</c:v>
                </c:pt>
                <c:pt idx="31">
                  <c:v>26.21</c:v>
                </c:pt>
                <c:pt idx="32">
                  <c:v>20.84</c:v>
                </c:pt>
                <c:pt idx="33">
                  <c:v>23.42</c:v>
                </c:pt>
                <c:pt idx="34">
                  <c:v>15.58</c:v>
                </c:pt>
                <c:pt idx="35">
                  <c:v>17.34</c:v>
                </c:pt>
                <c:pt idx="36">
                  <c:v>18.62</c:v>
                </c:pt>
                <c:pt idx="37">
                  <c:v>29.5</c:v>
                </c:pt>
                <c:pt idx="38">
                  <c:v>35.39</c:v>
                </c:pt>
                <c:pt idx="39">
                  <c:v>10.199999999999999</c:v>
                </c:pt>
                <c:pt idx="40">
                  <c:v>28.58</c:v>
                </c:pt>
                <c:pt idx="41">
                  <c:v>31.27</c:v>
                </c:pt>
                <c:pt idx="42">
                  <c:v>24.47</c:v>
                </c:pt>
                <c:pt idx="43">
                  <c:v>52.03</c:v>
                </c:pt>
                <c:pt idx="44">
                  <c:v>27.39</c:v>
                </c:pt>
                <c:pt idx="45">
                  <c:v>20.54</c:v>
                </c:pt>
                <c:pt idx="46">
                  <c:v>22.32</c:v>
                </c:pt>
                <c:pt idx="47">
                  <c:v>28.23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ED8-43A4-B83D-94E91F0DF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672016"/>
        <c:axId val="457672344"/>
      </c:scatterChart>
      <c:valAx>
        <c:axId val="45767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344"/>
        <c:crosses val="autoZero"/>
        <c:crossBetween val="midCat"/>
      </c:valAx>
      <c:valAx>
        <c:axId val="45767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01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CC!$U$1</c:f>
              <c:strCache>
                <c:ptCount val="1"/>
                <c:pt idx="0">
                  <c:v>Year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21113355065146527"/>
                  <c:y val="-0.1227237978403255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CC!$A$2:$A$49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CC!$U$2:$U$49</c:f>
              <c:numCache>
                <c:formatCode>General</c:formatCode>
                <c:ptCount val="48"/>
                <c:pt idx="0">
                  <c:v>577.80999999999995</c:v>
                </c:pt>
                <c:pt idx="1">
                  <c:v>931.74</c:v>
                </c:pt>
                <c:pt idx="2">
                  <c:v>752.06</c:v>
                </c:pt>
                <c:pt idx="3">
                  <c:v>952.18000000000006</c:v>
                </c:pt>
                <c:pt idx="4">
                  <c:v>877.8399999999998</c:v>
                </c:pt>
                <c:pt idx="5">
                  <c:v>938.11</c:v>
                </c:pt>
                <c:pt idx="6">
                  <c:v>842.22</c:v>
                </c:pt>
                <c:pt idx="7">
                  <c:v>933.93000000000006</c:v>
                </c:pt>
                <c:pt idx="8">
                  <c:v>765.77</c:v>
                </c:pt>
                <c:pt idx="9">
                  <c:v>1197.8600000000001</c:v>
                </c:pt>
                <c:pt idx="10">
                  <c:v>782.07999999999993</c:v>
                </c:pt>
                <c:pt idx="11">
                  <c:v>829.95</c:v>
                </c:pt>
                <c:pt idx="12">
                  <c:v>792.18999999999994</c:v>
                </c:pt>
                <c:pt idx="13">
                  <c:v>1022.05</c:v>
                </c:pt>
                <c:pt idx="14">
                  <c:v>773.84000000000015</c:v>
                </c:pt>
                <c:pt idx="15">
                  <c:v>836.19999999999993</c:v>
                </c:pt>
                <c:pt idx="16">
                  <c:v>991.90000000000009</c:v>
                </c:pt>
                <c:pt idx="17">
                  <c:v>1062.6600000000001</c:v>
                </c:pt>
                <c:pt idx="18">
                  <c:v>953.06</c:v>
                </c:pt>
                <c:pt idx="19">
                  <c:v>1080</c:v>
                </c:pt>
                <c:pt idx="20">
                  <c:v>1001.78</c:v>
                </c:pt>
                <c:pt idx="21">
                  <c:v>845.14999999999975</c:v>
                </c:pt>
                <c:pt idx="22">
                  <c:v>722.63000000000011</c:v>
                </c:pt>
                <c:pt idx="23">
                  <c:v>857.59999999999991</c:v>
                </c:pt>
                <c:pt idx="24">
                  <c:v>988.22</c:v>
                </c:pt>
                <c:pt idx="25">
                  <c:v>802.02999999999986</c:v>
                </c:pt>
                <c:pt idx="26">
                  <c:v>801.51</c:v>
                </c:pt>
                <c:pt idx="27">
                  <c:v>933.93000000000006</c:v>
                </c:pt>
                <c:pt idx="28">
                  <c:v>884.89</c:v>
                </c:pt>
                <c:pt idx="29">
                  <c:v>774.92000000000007</c:v>
                </c:pt>
                <c:pt idx="30">
                  <c:v>707.64</c:v>
                </c:pt>
                <c:pt idx="31">
                  <c:v>803.20999999999992</c:v>
                </c:pt>
                <c:pt idx="32">
                  <c:v>913.74999999999977</c:v>
                </c:pt>
                <c:pt idx="33">
                  <c:v>888.30000000000007</c:v>
                </c:pt>
                <c:pt idx="34">
                  <c:v>1029.3800000000001</c:v>
                </c:pt>
                <c:pt idx="35">
                  <c:v>804.22</c:v>
                </c:pt>
                <c:pt idx="36">
                  <c:v>870.06999999999994</c:v>
                </c:pt>
                <c:pt idx="37">
                  <c:v>1226.3599999999999</c:v>
                </c:pt>
                <c:pt idx="38">
                  <c:v>996.62000000000012</c:v>
                </c:pt>
                <c:pt idx="39">
                  <c:v>786.79000000000008</c:v>
                </c:pt>
                <c:pt idx="40">
                  <c:v>1154.0900000000001</c:v>
                </c:pt>
                <c:pt idx="41">
                  <c:v>959.81000000000017</c:v>
                </c:pt>
                <c:pt idx="42">
                  <c:v>735.05</c:v>
                </c:pt>
                <c:pt idx="43">
                  <c:v>1111.5</c:v>
                </c:pt>
                <c:pt idx="44">
                  <c:v>987.3</c:v>
                </c:pt>
                <c:pt idx="45">
                  <c:v>1033.8</c:v>
                </c:pt>
                <c:pt idx="46">
                  <c:v>1153.2299999999998</c:v>
                </c:pt>
                <c:pt idx="47">
                  <c:v>1185.8500000000001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AF7-4A11-9D2C-651AF6055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672016"/>
        <c:axId val="457672344"/>
      </c:scatterChart>
      <c:valAx>
        <c:axId val="457672016"/>
        <c:scaling>
          <c:orientation val="minMax"/>
          <c:max val="2010"/>
          <c:min val="196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344"/>
        <c:crosses val="autoZero"/>
        <c:crossBetween val="midCat"/>
      </c:valAx>
      <c:valAx>
        <c:axId val="45767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45767201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o-R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Bistra!$O$1</c:f>
              <c:strCache>
                <c:ptCount val="1"/>
                <c:pt idx="0">
                  <c:v>Winter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7703412073490814E-2"/>
                  <c:y val="0.302057086614173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</c:trendlineLbl>
          </c:trendline>
          <c:xVal>
            <c:numRef>
              <c:f>Bistra!$A$2:$A$49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xVal>
          <c:yVal>
            <c:numRef>
              <c:f>Bistra!$O$2:$O$49</c:f>
              <c:numCache>
                <c:formatCode>0.0</c:formatCode>
                <c:ptCount val="48"/>
                <c:pt idx="0">
                  <c:v>13.701499999999999</c:v>
                </c:pt>
                <c:pt idx="1">
                  <c:v>14.115</c:v>
                </c:pt>
                <c:pt idx="2">
                  <c:v>11.734</c:v>
                </c:pt>
                <c:pt idx="3">
                  <c:v>11.189333333333332</c:v>
                </c:pt>
                <c:pt idx="4">
                  <c:v>26.376000000000001</c:v>
                </c:pt>
                <c:pt idx="5">
                  <c:v>28.587333333333333</c:v>
                </c:pt>
                <c:pt idx="6">
                  <c:v>14.044333333333334</c:v>
                </c:pt>
                <c:pt idx="7">
                  <c:v>23.962333333333333</c:v>
                </c:pt>
                <c:pt idx="8">
                  <c:v>11.917</c:v>
                </c:pt>
                <c:pt idx="9">
                  <c:v>30.713000000000005</c:v>
                </c:pt>
                <c:pt idx="10">
                  <c:v>26.453333333333333</c:v>
                </c:pt>
                <c:pt idx="11">
                  <c:v>16.532999999999998</c:v>
                </c:pt>
                <c:pt idx="12">
                  <c:v>17.727</c:v>
                </c:pt>
                <c:pt idx="13">
                  <c:v>19.063333333333333</c:v>
                </c:pt>
                <c:pt idx="14">
                  <c:v>25.227666666666664</c:v>
                </c:pt>
                <c:pt idx="15">
                  <c:v>15.417333333333332</c:v>
                </c:pt>
                <c:pt idx="16">
                  <c:v>25.935000000000002</c:v>
                </c:pt>
                <c:pt idx="17">
                  <c:v>18.074000000000002</c:v>
                </c:pt>
                <c:pt idx="18">
                  <c:v>37.198</c:v>
                </c:pt>
                <c:pt idx="19">
                  <c:v>21.081</c:v>
                </c:pt>
                <c:pt idx="20">
                  <c:v>20.412333333333333</c:v>
                </c:pt>
                <c:pt idx="21">
                  <c:v>32.747</c:v>
                </c:pt>
                <c:pt idx="22">
                  <c:v>17.985333333333333</c:v>
                </c:pt>
                <c:pt idx="23">
                  <c:v>7.8226666666666658</c:v>
                </c:pt>
                <c:pt idx="24">
                  <c:v>15.383000000000001</c:v>
                </c:pt>
                <c:pt idx="25">
                  <c:v>25.533000000000001</c:v>
                </c:pt>
                <c:pt idx="26">
                  <c:v>13.371</c:v>
                </c:pt>
                <c:pt idx="27">
                  <c:v>20.677666666666667</c:v>
                </c:pt>
                <c:pt idx="28">
                  <c:v>18.358999999999998</c:v>
                </c:pt>
                <c:pt idx="29">
                  <c:v>31.636666666666667</c:v>
                </c:pt>
                <c:pt idx="30">
                  <c:v>21.091333333333335</c:v>
                </c:pt>
                <c:pt idx="31">
                  <c:v>13.266</c:v>
                </c:pt>
                <c:pt idx="32">
                  <c:v>21.025000000000002</c:v>
                </c:pt>
                <c:pt idx="33">
                  <c:v>34.893666666666668</c:v>
                </c:pt>
                <c:pt idx="34">
                  <c:v>31.273666666666667</c:v>
                </c:pt>
                <c:pt idx="35">
                  <c:v>38.380666666666663</c:v>
                </c:pt>
                <c:pt idx="36">
                  <c:v>24.080000000000002</c:v>
                </c:pt>
                <c:pt idx="37">
                  <c:v>27.771666666666665</c:v>
                </c:pt>
                <c:pt idx="38">
                  <c:v>22.074333333333339</c:v>
                </c:pt>
                <c:pt idx="39">
                  <c:v>22.093</c:v>
                </c:pt>
                <c:pt idx="40">
                  <c:v>27.693666666666669</c:v>
                </c:pt>
                <c:pt idx="41">
                  <c:v>34.510333333333335</c:v>
                </c:pt>
                <c:pt idx="42">
                  <c:v>21.994</c:v>
                </c:pt>
                <c:pt idx="43">
                  <c:v>22.02</c:v>
                </c:pt>
                <c:pt idx="44">
                  <c:v>26.682333333333332</c:v>
                </c:pt>
                <c:pt idx="45">
                  <c:v>14.509666666666666</c:v>
                </c:pt>
                <c:pt idx="46">
                  <c:v>45.719666666666662</c:v>
                </c:pt>
                <c:pt idx="47">
                  <c:v>23.492333333333335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43C-49C1-950C-87D7FAC54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973184"/>
        <c:axId val="752973512"/>
      </c:scatterChart>
      <c:valAx>
        <c:axId val="752973184"/>
        <c:scaling>
          <c:orientation val="minMax"/>
          <c:max val="2010"/>
          <c:min val="196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512"/>
        <c:crosses val="autoZero"/>
        <c:crossBetween val="midCat"/>
        <c:majorUnit val="5"/>
      </c:valAx>
      <c:valAx>
        <c:axId val="75297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752973184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3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5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5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2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8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7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6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3551-CE2B-4EF0-80CB-550D4EDFDEF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F087D-1E00-4740-ADB8-91A49EFF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g"/><Relationship Id="rId7" Type="http://schemas.openxmlformats.org/officeDocument/2006/relationships/hyperlink" Target="http://eeagrants-tisa.r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eeagrants-tisa.ro/en/start/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eagrants-tisa.ro/en/star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eeagrants-tisa.ro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chart" Target="../charts/chart13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12" Type="http://schemas.openxmlformats.org/officeDocument/2006/relationships/chart" Target="../charts/chart1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5" Type="http://schemas.openxmlformats.org/officeDocument/2006/relationships/chart" Target="../charts/chart1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Relationship Id="rId1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9533" y="226345"/>
            <a:ext cx="7994034" cy="1921237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Analysis of long-term trends in precipitation and runoff. </a:t>
            </a:r>
            <a:br>
              <a:rPr lang="en-US" sz="4000" b="1" dirty="0"/>
            </a:br>
            <a:r>
              <a:rPr lang="en-US" sz="2800" b="1" dirty="0"/>
              <a:t>Case study </a:t>
            </a:r>
            <a:r>
              <a:rPr lang="en-US" sz="2800" b="1" dirty="0" err="1"/>
              <a:t>Bistra</a:t>
            </a:r>
            <a:r>
              <a:rPr lang="en-US" sz="2800" b="1" dirty="0"/>
              <a:t> hydrometrical station (</a:t>
            </a:r>
            <a:r>
              <a:rPr lang="en-US" sz="2800" b="1" dirty="0" err="1"/>
              <a:t>Vişeu</a:t>
            </a:r>
            <a:r>
              <a:rPr lang="en-US" sz="2800" b="1" dirty="0"/>
              <a:t> River).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7241" y="5921148"/>
            <a:ext cx="4557656" cy="45359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Horvath Cs. , </a:t>
            </a:r>
            <a:r>
              <a:rPr lang="en-US" dirty="0" err="1"/>
              <a:t>Croitoru</a:t>
            </a:r>
            <a:r>
              <a:rPr lang="en-US" dirty="0"/>
              <a:t> Adina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794" y="167622"/>
            <a:ext cx="1661020" cy="166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7" y="167622"/>
            <a:ext cx="1661019" cy="1661019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726" y="5404756"/>
            <a:ext cx="2642773" cy="959744"/>
          </a:xfrm>
          <a:prstGeom prst="rect">
            <a:avLst/>
          </a:prstGeom>
        </p:spPr>
      </p:pic>
      <p:sp>
        <p:nvSpPr>
          <p:cNvPr id="7" name="Rectangle 6">
            <a:hlinkClick r:id="rId5"/>
          </p:cNvPr>
          <p:cNvSpPr/>
          <p:nvPr/>
        </p:nvSpPr>
        <p:spPr>
          <a:xfrm>
            <a:off x="404726" y="5066202"/>
            <a:ext cx="4092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nature Oaș meets Maramureș!</a:t>
            </a: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126899" y="6364500"/>
            <a:ext cx="4695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Funded by the EEA Grants – jointly financed by Iceland, Liechtenstein and Norway, Programme RO02 – Biodiversity and Ecosystem Services</a:t>
            </a:r>
          </a:p>
        </p:txBody>
      </p:sp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114" y="5432106"/>
            <a:ext cx="957912" cy="9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8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902" y="209484"/>
            <a:ext cx="2206558" cy="6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8821" y="1008258"/>
            <a:ext cx="10515600" cy="132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case of precipitations the homogeneity tests present a change in the series linked to 1989 in the autumn and 1997 for the yearly  values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82755"/>
              </p:ext>
            </p:extLst>
          </p:nvPr>
        </p:nvGraphicFramePr>
        <p:xfrm>
          <a:off x="970330" y="2339891"/>
          <a:ext cx="5566659" cy="3876084"/>
        </p:xfrm>
        <a:graphic>
          <a:graphicData uri="http://schemas.openxmlformats.org/drawingml/2006/table">
            <a:tbl>
              <a:tblPr/>
              <a:tblGrid>
                <a:gridCol w="1296344">
                  <a:extLst>
                    <a:ext uri="{9D8B030D-6E8A-4147-A177-3AD203B41FA5}">
                      <a16:colId xmlns:a16="http://schemas.microsoft.com/office/drawing/2014/main" val="259201022"/>
                    </a:ext>
                  </a:extLst>
                </a:gridCol>
                <a:gridCol w="610045">
                  <a:extLst>
                    <a:ext uri="{9D8B030D-6E8A-4147-A177-3AD203B41FA5}">
                      <a16:colId xmlns:a16="http://schemas.microsoft.com/office/drawing/2014/main" val="1124267333"/>
                    </a:ext>
                  </a:extLst>
                </a:gridCol>
                <a:gridCol w="610045">
                  <a:extLst>
                    <a:ext uri="{9D8B030D-6E8A-4147-A177-3AD203B41FA5}">
                      <a16:colId xmlns:a16="http://schemas.microsoft.com/office/drawing/2014/main" val="733173733"/>
                    </a:ext>
                  </a:extLst>
                </a:gridCol>
                <a:gridCol w="610045">
                  <a:extLst>
                    <a:ext uri="{9D8B030D-6E8A-4147-A177-3AD203B41FA5}">
                      <a16:colId xmlns:a16="http://schemas.microsoft.com/office/drawing/2014/main" val="3110537738"/>
                    </a:ext>
                  </a:extLst>
                </a:gridCol>
                <a:gridCol w="610045">
                  <a:extLst>
                    <a:ext uri="{9D8B030D-6E8A-4147-A177-3AD203B41FA5}">
                      <a16:colId xmlns:a16="http://schemas.microsoft.com/office/drawing/2014/main" val="1861404280"/>
                    </a:ext>
                  </a:extLst>
                </a:gridCol>
                <a:gridCol w="610045">
                  <a:extLst>
                    <a:ext uri="{9D8B030D-6E8A-4147-A177-3AD203B41FA5}">
                      <a16:colId xmlns:a16="http://schemas.microsoft.com/office/drawing/2014/main" val="1453249086"/>
                    </a:ext>
                  </a:extLst>
                </a:gridCol>
                <a:gridCol w="610045">
                  <a:extLst>
                    <a:ext uri="{9D8B030D-6E8A-4147-A177-3AD203B41FA5}">
                      <a16:colId xmlns:a16="http://schemas.microsoft.com/office/drawing/2014/main" val="441060899"/>
                    </a:ext>
                  </a:extLst>
                </a:gridCol>
                <a:gridCol w="610045">
                  <a:extLst>
                    <a:ext uri="{9D8B030D-6E8A-4147-A177-3AD203B41FA5}">
                      <a16:colId xmlns:a16="http://schemas.microsoft.com/office/drawing/2014/main" val="1410622686"/>
                    </a:ext>
                  </a:extLst>
                </a:gridCol>
              </a:tblGrid>
              <a:tr h="289448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Pettitt's test: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Autumn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699942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363640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21736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 (Two-tailed)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18615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24696"/>
                  </a:ext>
                </a:extLst>
              </a:tr>
              <a:tr h="26427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normal homogeneity test (SNHT):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43085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39251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240584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 (Two-tailed)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91661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15888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Buishand's test: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26437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95649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10558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 (Two-tailed)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7437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10529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046706" y="2597286"/>
            <a:ext cx="1011679" cy="361868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688803"/>
              </p:ext>
            </p:extLst>
          </p:nvPr>
        </p:nvGraphicFramePr>
        <p:xfrm>
          <a:off x="6926094" y="2085668"/>
          <a:ext cx="4996774" cy="232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619277"/>
              </p:ext>
            </p:extLst>
          </p:nvPr>
        </p:nvGraphicFramePr>
        <p:xfrm>
          <a:off x="6926094" y="4491818"/>
          <a:ext cx="4996774" cy="214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082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1816" y="1014953"/>
            <a:ext cx="10515600" cy="1326137"/>
          </a:xfrm>
        </p:spPr>
        <p:txBody>
          <a:bodyPr>
            <a:normAutofit/>
          </a:bodyPr>
          <a:lstStyle/>
          <a:p>
            <a:r>
              <a:rPr lang="en-US" dirty="0"/>
              <a:t>In case of the discharge data the homogeneity tests present a change linked to the end of the XX century, mainly the 1993 year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902" y="209484"/>
            <a:ext cx="2206558" cy="6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Results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997158"/>
              </p:ext>
            </p:extLst>
          </p:nvPr>
        </p:nvGraphicFramePr>
        <p:xfrm>
          <a:off x="484085" y="2500009"/>
          <a:ext cx="5270500" cy="3598545"/>
        </p:xfrm>
        <a:graphic>
          <a:graphicData uri="http://schemas.openxmlformats.org/drawingml/2006/table">
            <a:tbl>
              <a:tblPr/>
              <a:tblGrid>
                <a:gridCol w="1286348">
                  <a:extLst>
                    <a:ext uri="{9D8B030D-6E8A-4147-A177-3AD203B41FA5}">
                      <a16:colId xmlns:a16="http://schemas.microsoft.com/office/drawing/2014/main" val="3289332776"/>
                    </a:ext>
                  </a:extLst>
                </a:gridCol>
                <a:gridCol w="717837">
                  <a:extLst>
                    <a:ext uri="{9D8B030D-6E8A-4147-A177-3AD203B41FA5}">
                      <a16:colId xmlns:a16="http://schemas.microsoft.com/office/drawing/2014/main" val="1946282786"/>
                    </a:ext>
                  </a:extLst>
                </a:gridCol>
                <a:gridCol w="507389">
                  <a:extLst>
                    <a:ext uri="{9D8B030D-6E8A-4147-A177-3AD203B41FA5}">
                      <a16:colId xmlns:a16="http://schemas.microsoft.com/office/drawing/2014/main" val="1511997323"/>
                    </a:ext>
                  </a:extLst>
                </a:gridCol>
                <a:gridCol w="561299">
                  <a:extLst>
                    <a:ext uri="{9D8B030D-6E8A-4147-A177-3AD203B41FA5}">
                      <a16:colId xmlns:a16="http://schemas.microsoft.com/office/drawing/2014/main" val="2379079966"/>
                    </a:ext>
                  </a:extLst>
                </a:gridCol>
                <a:gridCol w="545443">
                  <a:extLst>
                    <a:ext uri="{9D8B030D-6E8A-4147-A177-3AD203B41FA5}">
                      <a16:colId xmlns:a16="http://schemas.microsoft.com/office/drawing/2014/main" val="3484493372"/>
                    </a:ext>
                  </a:extLst>
                </a:gridCol>
                <a:gridCol w="599353">
                  <a:extLst>
                    <a:ext uri="{9D8B030D-6E8A-4147-A177-3AD203B41FA5}">
                      <a16:colId xmlns:a16="http://schemas.microsoft.com/office/drawing/2014/main" val="2812574349"/>
                    </a:ext>
                  </a:extLst>
                </a:gridCol>
                <a:gridCol w="532758">
                  <a:extLst>
                    <a:ext uri="{9D8B030D-6E8A-4147-A177-3AD203B41FA5}">
                      <a16:colId xmlns:a16="http://schemas.microsoft.com/office/drawing/2014/main" val="2432798123"/>
                    </a:ext>
                  </a:extLst>
                </a:gridCol>
                <a:gridCol w="520073">
                  <a:extLst>
                    <a:ext uri="{9D8B030D-6E8A-4147-A177-3AD203B41FA5}">
                      <a16:colId xmlns:a16="http://schemas.microsoft.com/office/drawing/2014/main" val="427605113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Pettitt's test: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Autumn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47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87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8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 (Two-tailed)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16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7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1472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normal homogeneity test (SNHT):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Autumn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414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18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927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 (Two-tailed)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0,0001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654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258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399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Buishand's test: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Autumn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91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03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91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 (Two-tailed)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0,0001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1369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54709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095451"/>
              </p:ext>
            </p:extLst>
          </p:nvPr>
        </p:nvGraphicFramePr>
        <p:xfrm>
          <a:off x="6275961" y="1819477"/>
          <a:ext cx="2868039" cy="213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419785"/>
              </p:ext>
            </p:extLst>
          </p:nvPr>
        </p:nvGraphicFramePr>
        <p:xfrm>
          <a:off x="9262354" y="1791580"/>
          <a:ext cx="2573911" cy="216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55389"/>
              </p:ext>
            </p:extLst>
          </p:nvPr>
        </p:nvGraphicFramePr>
        <p:xfrm>
          <a:off x="6275961" y="4036289"/>
          <a:ext cx="2868039" cy="227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357697"/>
              </p:ext>
            </p:extLst>
          </p:nvPr>
        </p:nvGraphicFramePr>
        <p:xfrm>
          <a:off x="9262354" y="4036289"/>
          <a:ext cx="2573911" cy="227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5851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analyzing the runoff and the precipitations one can describe and understand the water resources of an area </a:t>
            </a:r>
          </a:p>
          <a:p>
            <a:r>
              <a:rPr lang="en-US" dirty="0"/>
              <a:t>Even if the period is short to have conclusions regarding the climatic change in the area we must highlight the changes which occurred</a:t>
            </a:r>
          </a:p>
          <a:p>
            <a:r>
              <a:rPr lang="en-US" dirty="0"/>
              <a:t>It is interesting to observe that the change in the precipitation series can’t be seen in the runoff, as it should be</a:t>
            </a:r>
          </a:p>
        </p:txBody>
      </p:sp>
    </p:spTree>
    <p:extLst>
      <p:ext uri="{BB962C8B-B14F-4D97-AF65-F5344CB8AC3E}">
        <p14:creationId xmlns:p14="http://schemas.microsoft.com/office/powerpoint/2010/main" val="173686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69" y="3967880"/>
            <a:ext cx="3402551" cy="26274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899" y="1867146"/>
            <a:ext cx="80547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your patience!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726" y="5404756"/>
            <a:ext cx="2642773" cy="959744"/>
          </a:xfrm>
          <a:prstGeom prst="rect">
            <a:avLst/>
          </a:prstGeom>
        </p:spPr>
      </p:pic>
      <p:sp>
        <p:nvSpPr>
          <p:cNvPr id="15" name="Rectangle 14">
            <a:hlinkClick r:id="rId3"/>
          </p:cNvPr>
          <p:cNvSpPr/>
          <p:nvPr/>
        </p:nvSpPr>
        <p:spPr>
          <a:xfrm>
            <a:off x="428627" y="5093341"/>
            <a:ext cx="4092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nature Oaș meets Maramureș!</a:t>
            </a:r>
          </a:p>
        </p:txBody>
      </p:sp>
      <p:sp>
        <p:nvSpPr>
          <p:cNvPr id="16" name="Rectangle 15">
            <a:hlinkClick r:id="rId3"/>
          </p:cNvPr>
          <p:cNvSpPr/>
          <p:nvPr/>
        </p:nvSpPr>
        <p:spPr>
          <a:xfrm>
            <a:off x="126899" y="6364500"/>
            <a:ext cx="4695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Funded by the EEA Grants – jointly financed by Iceland, Liechtenstein and Norway, Programme RO02 – Biodiversity and Ecosystem Services</a:t>
            </a:r>
          </a:p>
        </p:txBody>
      </p:sp>
      <p:pic>
        <p:nvPicPr>
          <p:cNvPr id="21" name="Picture 20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114" y="5432106"/>
            <a:ext cx="957912" cy="9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4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17341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stationarity die?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74541" cy="4252446"/>
          </a:xfrm>
        </p:spPr>
        <p:txBody>
          <a:bodyPr>
            <a:normAutofit fontScale="92500"/>
          </a:bodyPr>
          <a:lstStyle/>
          <a:p>
            <a:r>
              <a:rPr lang="en-US" dirty="0"/>
              <a:t>Over the last century, a global environmental change which seems is the result mainly to human activity, has become increasingly noticeable (IPCC 2014)</a:t>
            </a:r>
          </a:p>
          <a:p>
            <a:r>
              <a:rPr lang="en-US" b="1" i="1" dirty="0"/>
              <a:t>How did stationarity die?</a:t>
            </a:r>
            <a:r>
              <a:rPr lang="en-US" b="1" dirty="0"/>
              <a:t> </a:t>
            </a:r>
          </a:p>
          <a:p>
            <a:r>
              <a:rPr lang="en-US" dirty="0"/>
              <a:t>If we accept Climate Change existence then …</a:t>
            </a:r>
          </a:p>
          <a:p>
            <a:r>
              <a:rPr lang="en-US" b="1" dirty="0">
                <a:solidFill>
                  <a:srgbClr val="FF0000"/>
                </a:solidFill>
              </a:rPr>
              <a:t>WHY?</a:t>
            </a:r>
          </a:p>
          <a:p>
            <a:pPr lvl="1"/>
            <a:r>
              <a:rPr lang="en-US" dirty="0"/>
              <a:t>in order to understand the changing hydrological processes and select the most appropriate methods for hydraulic engineering design and water resources management in the future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03" y="611047"/>
            <a:ext cx="4048916" cy="57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788" y="365124"/>
            <a:ext cx="5132294" cy="6156699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As the main tributary of the Tisa River from Romania’s </a:t>
            </a:r>
            <a:r>
              <a:rPr lang="en-US" dirty="0" err="1"/>
              <a:t>Maramures</a:t>
            </a:r>
            <a:r>
              <a:rPr lang="en-US" dirty="0"/>
              <a:t> Depression, the </a:t>
            </a:r>
            <a:r>
              <a:rPr lang="en-US" dirty="0" err="1"/>
              <a:t>Viseu</a:t>
            </a:r>
            <a:r>
              <a:rPr lang="en-US" dirty="0"/>
              <a:t> gathers its waters from a 1606 km2 watershed with an 80 km length from its confluence to its spring. </a:t>
            </a:r>
          </a:p>
          <a:p>
            <a:pPr algn="ctr"/>
            <a:r>
              <a:rPr lang="en-US" dirty="0"/>
              <a:t>In significant part (over 60%) the watershed it is characterized by a mountainous relief, collecting the waters from the slopes of the </a:t>
            </a:r>
            <a:r>
              <a:rPr lang="en-US" dirty="0" err="1"/>
              <a:t>Maramures</a:t>
            </a:r>
            <a:r>
              <a:rPr lang="en-US" dirty="0"/>
              <a:t> and </a:t>
            </a:r>
            <a:r>
              <a:rPr lang="en-US" dirty="0" err="1"/>
              <a:t>Rodnei</a:t>
            </a:r>
            <a:r>
              <a:rPr lang="en-US" dirty="0"/>
              <a:t> Mountains with heights over 2300 meters. </a:t>
            </a:r>
          </a:p>
          <a:p>
            <a:pPr algn="ctr"/>
            <a:r>
              <a:rPr lang="en-US" dirty="0"/>
              <a:t>The high mean altitude (997 m) and the Northern position give its runoff regime a moderately </a:t>
            </a:r>
            <a:r>
              <a:rPr lang="en-US" dirty="0" err="1"/>
              <a:t>nival</a:t>
            </a:r>
            <a:r>
              <a:rPr lang="en-US" dirty="0"/>
              <a:t> characteristic (</a:t>
            </a:r>
            <a:r>
              <a:rPr lang="en-US" dirty="0" err="1"/>
              <a:t>Ujvari</a:t>
            </a:r>
            <a:r>
              <a:rPr lang="en-US" dirty="0"/>
              <a:t>, 1972).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" y="804884"/>
            <a:ext cx="6772637" cy="4788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8" y="4956580"/>
            <a:ext cx="2446884" cy="17315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177047" y="2091448"/>
            <a:ext cx="904672" cy="31712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85180" y="4844375"/>
            <a:ext cx="4999705" cy="4182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05" y="5651357"/>
            <a:ext cx="11609887" cy="68579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mean monthly discharge data, for the 1961-2008 period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727826"/>
              </p:ext>
            </p:extLst>
          </p:nvPr>
        </p:nvGraphicFramePr>
        <p:xfrm>
          <a:off x="277008" y="1506071"/>
          <a:ext cx="11510683" cy="355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592168" y="6337156"/>
            <a:ext cx="4526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(Global Runoff Data Centre) GRDC database.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34753" cy="68374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67344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Correlation between the measured and modeled precipitation data (1961-2008)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560" y="1873867"/>
            <a:ext cx="8584603" cy="4214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1202" y="6366611"/>
            <a:ext cx="576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CARPATCLIM Database © European Commission - JRC, 2013</a:t>
            </a:r>
          </a:p>
        </p:txBody>
      </p:sp>
    </p:spTree>
    <p:extLst>
      <p:ext uri="{BB962C8B-B14F-4D97-AF65-F5344CB8AC3E}">
        <p14:creationId xmlns:p14="http://schemas.microsoft.com/office/powerpoint/2010/main" val="137485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34753" cy="68374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4444" y="470647"/>
            <a:ext cx="4428565" cy="5262563"/>
          </a:xfrm>
        </p:spPr>
        <p:txBody>
          <a:bodyPr>
            <a:noAutofit/>
          </a:bodyPr>
          <a:lstStyle/>
          <a:p>
            <a:r>
              <a:rPr lang="en-US" sz="3200" dirty="0"/>
              <a:t>For the analysis we used the non-parametric </a:t>
            </a:r>
            <a:r>
              <a:rPr lang="en-US" sz="3200" b="1" dirty="0">
                <a:solidFill>
                  <a:srgbClr val="FF0000"/>
                </a:solidFill>
              </a:rPr>
              <a:t>Mann–Kendall</a:t>
            </a:r>
            <a:r>
              <a:rPr lang="en-US" sz="3200" dirty="0"/>
              <a:t>'s test and the </a:t>
            </a:r>
            <a:r>
              <a:rPr lang="en-US" sz="3200" b="1" dirty="0">
                <a:solidFill>
                  <a:srgbClr val="FF0000"/>
                </a:solidFill>
              </a:rPr>
              <a:t>linear regression </a:t>
            </a:r>
            <a:r>
              <a:rPr lang="en-US" sz="3200" dirty="0"/>
              <a:t>test to detect trends in annual, seasonal, and monthly data </a:t>
            </a:r>
          </a:p>
          <a:p>
            <a:r>
              <a:rPr lang="en-US" sz="3200" dirty="0"/>
              <a:t>and also </a:t>
            </a:r>
            <a:r>
              <a:rPr lang="en-US" sz="3200" b="1" dirty="0">
                <a:solidFill>
                  <a:srgbClr val="FF0000"/>
                </a:solidFill>
              </a:rPr>
              <a:t>Homogeneity</a:t>
            </a:r>
            <a:r>
              <a:rPr lang="en-US" sz="3200" dirty="0"/>
              <a:t> tests to detect break points 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95" y="1411941"/>
            <a:ext cx="6085317" cy="2340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96" y="3850948"/>
            <a:ext cx="2134276" cy="144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6287" y="4222657"/>
            <a:ext cx="3201137" cy="2345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2206" y="6199197"/>
            <a:ext cx="407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XLSTAT software a Microsoft Excel add-on</a:t>
            </a:r>
          </a:p>
        </p:txBody>
      </p:sp>
    </p:spTree>
    <p:extLst>
      <p:ext uri="{BB962C8B-B14F-4D97-AF65-F5344CB8AC3E}">
        <p14:creationId xmlns:p14="http://schemas.microsoft.com/office/powerpoint/2010/main" val="351963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682625"/>
            <a:ext cx="10515600" cy="4351338"/>
          </a:xfrm>
        </p:spPr>
        <p:txBody>
          <a:bodyPr/>
          <a:lstStyle/>
          <a:p>
            <a:r>
              <a:rPr lang="en-US" dirty="0"/>
              <a:t>the precipitation shows no trend in the monthly data (using measured and modeled values) using </a:t>
            </a:r>
            <a:r>
              <a:rPr lang="en-US" b="1" dirty="0">
                <a:solidFill>
                  <a:srgbClr val="FF0000"/>
                </a:solidFill>
              </a:rPr>
              <a:t>Mann–Kendall</a:t>
            </a:r>
            <a:r>
              <a:rPr lang="en-US" dirty="0"/>
              <a:t>'s test (monthly, seasonal, Max, Min) only if we analyzed the summed yearly data in which case we identified a positive trend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71721"/>
              </p:ext>
            </p:extLst>
          </p:nvPr>
        </p:nvGraphicFramePr>
        <p:xfrm>
          <a:off x="6145311" y="3609023"/>
          <a:ext cx="5804641" cy="284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2217">
                  <a:extLst>
                    <a:ext uri="{9D8B030D-6E8A-4147-A177-3AD203B41FA5}">
                      <a16:colId xmlns:a16="http://schemas.microsoft.com/office/drawing/2014/main" val="791372164"/>
                    </a:ext>
                  </a:extLst>
                </a:gridCol>
                <a:gridCol w="557803">
                  <a:extLst>
                    <a:ext uri="{9D8B030D-6E8A-4147-A177-3AD203B41FA5}">
                      <a16:colId xmlns:a16="http://schemas.microsoft.com/office/drawing/2014/main" val="3568334101"/>
                    </a:ext>
                  </a:extLst>
                </a:gridCol>
                <a:gridCol w="557803">
                  <a:extLst>
                    <a:ext uri="{9D8B030D-6E8A-4147-A177-3AD203B41FA5}">
                      <a16:colId xmlns:a16="http://schemas.microsoft.com/office/drawing/2014/main" val="762099859"/>
                    </a:ext>
                  </a:extLst>
                </a:gridCol>
                <a:gridCol w="557803">
                  <a:extLst>
                    <a:ext uri="{9D8B030D-6E8A-4147-A177-3AD203B41FA5}">
                      <a16:colId xmlns:a16="http://schemas.microsoft.com/office/drawing/2014/main" val="1152920651"/>
                    </a:ext>
                  </a:extLst>
                </a:gridCol>
                <a:gridCol w="557803">
                  <a:extLst>
                    <a:ext uri="{9D8B030D-6E8A-4147-A177-3AD203B41FA5}">
                      <a16:colId xmlns:a16="http://schemas.microsoft.com/office/drawing/2014/main" val="1416083405"/>
                    </a:ext>
                  </a:extLst>
                </a:gridCol>
                <a:gridCol w="557803">
                  <a:extLst>
                    <a:ext uri="{9D8B030D-6E8A-4147-A177-3AD203B41FA5}">
                      <a16:colId xmlns:a16="http://schemas.microsoft.com/office/drawing/2014/main" val="63168018"/>
                    </a:ext>
                  </a:extLst>
                </a:gridCol>
                <a:gridCol w="557803">
                  <a:extLst>
                    <a:ext uri="{9D8B030D-6E8A-4147-A177-3AD203B41FA5}">
                      <a16:colId xmlns:a16="http://schemas.microsoft.com/office/drawing/2014/main" val="4266739257"/>
                    </a:ext>
                  </a:extLst>
                </a:gridCol>
                <a:gridCol w="557803">
                  <a:extLst>
                    <a:ext uri="{9D8B030D-6E8A-4147-A177-3AD203B41FA5}">
                      <a16:colId xmlns:a16="http://schemas.microsoft.com/office/drawing/2014/main" val="4001591705"/>
                    </a:ext>
                  </a:extLst>
                </a:gridCol>
                <a:gridCol w="557803">
                  <a:extLst>
                    <a:ext uri="{9D8B030D-6E8A-4147-A177-3AD203B41FA5}">
                      <a16:colId xmlns:a16="http://schemas.microsoft.com/office/drawing/2014/main" val="3907673165"/>
                    </a:ext>
                  </a:extLst>
                </a:gridCol>
              </a:tblGrid>
              <a:tr h="13999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Mann-Kendall trend test / Two-tailed test (Series1):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7267650"/>
                  </a:ext>
                </a:extLst>
              </a:tr>
              <a:tr h="1469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4988620"/>
                  </a:ext>
                </a:extLst>
              </a:tr>
              <a:tr h="139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Kendall's tau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7362958"/>
                  </a:ext>
                </a:extLst>
              </a:tr>
              <a:tr h="139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245.000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587538"/>
                  </a:ext>
                </a:extLst>
              </a:tr>
              <a:tr h="139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Var(S)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7583.594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3228665"/>
                  </a:ext>
                </a:extLst>
              </a:tr>
              <a:tr h="139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p-value (Two-tailed)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0630033"/>
                  </a:ext>
                </a:extLst>
              </a:tr>
              <a:tr h="146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alpha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4954363"/>
                  </a:ext>
                </a:extLst>
              </a:tr>
              <a:tr h="13999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 approximation has been used to compute the p-value.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0529993"/>
                  </a:ext>
                </a:extLst>
              </a:tr>
              <a:tr h="13999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5642763"/>
                  </a:ext>
                </a:extLst>
              </a:tr>
              <a:tr h="139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Test interpretation: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4480996"/>
                  </a:ext>
                </a:extLst>
              </a:tr>
              <a:tr h="1399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H0: There is no trend in the series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614314"/>
                  </a:ext>
                </a:extLst>
              </a:tr>
              <a:tr h="1399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Ha: There is a trend in the series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002800"/>
                  </a:ext>
                </a:extLst>
              </a:tr>
              <a:tr h="24638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As the computed p-value is lower than the significance level alpha=0,05, one should reject the null hypothesis H0, and accept the alternative hypothesis Ha.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98748"/>
                  </a:ext>
                </a:extLst>
              </a:tr>
              <a:tr h="13999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risk to reject the null hypothesis H0 while it is true is lower than 0,51%.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396819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01710"/>
              </p:ext>
            </p:extLst>
          </p:nvPr>
        </p:nvGraphicFramePr>
        <p:xfrm>
          <a:off x="608482" y="2565026"/>
          <a:ext cx="5173754" cy="3432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883">
                  <a:extLst>
                    <a:ext uri="{9D8B030D-6E8A-4147-A177-3AD203B41FA5}">
                      <a16:colId xmlns:a16="http://schemas.microsoft.com/office/drawing/2014/main" val="3566363705"/>
                    </a:ext>
                  </a:extLst>
                </a:gridCol>
                <a:gridCol w="598690">
                  <a:extLst>
                    <a:ext uri="{9D8B030D-6E8A-4147-A177-3AD203B41FA5}">
                      <a16:colId xmlns:a16="http://schemas.microsoft.com/office/drawing/2014/main" val="1595060371"/>
                    </a:ext>
                  </a:extLst>
                </a:gridCol>
                <a:gridCol w="571883">
                  <a:extLst>
                    <a:ext uri="{9D8B030D-6E8A-4147-A177-3AD203B41FA5}">
                      <a16:colId xmlns:a16="http://schemas.microsoft.com/office/drawing/2014/main" val="453663173"/>
                    </a:ext>
                  </a:extLst>
                </a:gridCol>
                <a:gridCol w="571883">
                  <a:extLst>
                    <a:ext uri="{9D8B030D-6E8A-4147-A177-3AD203B41FA5}">
                      <a16:colId xmlns:a16="http://schemas.microsoft.com/office/drawing/2014/main" val="711032103"/>
                    </a:ext>
                  </a:extLst>
                </a:gridCol>
                <a:gridCol w="571883">
                  <a:extLst>
                    <a:ext uri="{9D8B030D-6E8A-4147-A177-3AD203B41FA5}">
                      <a16:colId xmlns:a16="http://schemas.microsoft.com/office/drawing/2014/main" val="1598470114"/>
                    </a:ext>
                  </a:extLst>
                </a:gridCol>
                <a:gridCol w="571883">
                  <a:extLst>
                    <a:ext uri="{9D8B030D-6E8A-4147-A177-3AD203B41FA5}">
                      <a16:colId xmlns:a16="http://schemas.microsoft.com/office/drawing/2014/main" val="2163040580"/>
                    </a:ext>
                  </a:extLst>
                </a:gridCol>
                <a:gridCol w="571883">
                  <a:extLst>
                    <a:ext uri="{9D8B030D-6E8A-4147-A177-3AD203B41FA5}">
                      <a16:colId xmlns:a16="http://schemas.microsoft.com/office/drawing/2014/main" val="1440228627"/>
                    </a:ext>
                  </a:extLst>
                </a:gridCol>
                <a:gridCol w="571883">
                  <a:extLst>
                    <a:ext uri="{9D8B030D-6E8A-4147-A177-3AD203B41FA5}">
                      <a16:colId xmlns:a16="http://schemas.microsoft.com/office/drawing/2014/main" val="3314984961"/>
                    </a:ext>
                  </a:extLst>
                </a:gridCol>
                <a:gridCol w="571883">
                  <a:extLst>
                    <a:ext uri="{9D8B030D-6E8A-4147-A177-3AD203B41FA5}">
                      <a16:colId xmlns:a16="http://schemas.microsoft.com/office/drawing/2014/main" val="3390416601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Mann-Kendall trend test / Two-tailed test (Series1):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8908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8785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Kendall's tau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5929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3830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Var(S)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12658.667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0743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p-value (Two-tailed)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12974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alpha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9711069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 approximation has been used to compute the p-value.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171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299670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Test interpretation: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725529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H0: There is no trend in the series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7454423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Ha: There is a trend in the series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2588930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As the computed p-value is greater than the significance level alpha=0,05, one cannot reject the null hypothesis H0.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324352"/>
                  </a:ext>
                </a:extLst>
              </a:tr>
              <a:tr h="1905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risk to reject the null hypothesis H0 while it is true is 70,23%.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615605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9647" y="3057694"/>
            <a:ext cx="84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21497" y="4096765"/>
            <a:ext cx="59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Year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9076765" y="4466097"/>
            <a:ext cx="1543436" cy="1437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902" y="209484"/>
            <a:ext cx="1934183" cy="3175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51660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12" y="669177"/>
            <a:ext cx="10981764" cy="60829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case of the classic linear regression test al trends are positive, in case of both data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898636"/>
              </p:ext>
            </p:extLst>
          </p:nvPr>
        </p:nvGraphicFramePr>
        <p:xfrm>
          <a:off x="663388" y="1277470"/>
          <a:ext cx="3639671" cy="219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88047"/>
              </p:ext>
            </p:extLst>
          </p:nvPr>
        </p:nvGraphicFramePr>
        <p:xfrm>
          <a:off x="663388" y="1680883"/>
          <a:ext cx="3680012" cy="201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409550"/>
              </p:ext>
            </p:extLst>
          </p:nvPr>
        </p:nvGraphicFramePr>
        <p:xfrm>
          <a:off x="663388" y="2151529"/>
          <a:ext cx="3680012" cy="229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73557"/>
              </p:ext>
            </p:extLst>
          </p:nvPr>
        </p:nvGraphicFramePr>
        <p:xfrm>
          <a:off x="663388" y="2568387"/>
          <a:ext cx="3680012" cy="217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138004"/>
              </p:ext>
            </p:extLst>
          </p:nvPr>
        </p:nvGraphicFramePr>
        <p:xfrm>
          <a:off x="663388" y="3018864"/>
          <a:ext cx="3680012" cy="229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710467"/>
              </p:ext>
            </p:extLst>
          </p:nvPr>
        </p:nvGraphicFramePr>
        <p:xfrm>
          <a:off x="663388" y="3496234"/>
          <a:ext cx="3680012" cy="215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936549"/>
              </p:ext>
            </p:extLst>
          </p:nvPr>
        </p:nvGraphicFramePr>
        <p:xfrm>
          <a:off x="663388" y="4030756"/>
          <a:ext cx="3680012" cy="232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95885"/>
              </p:ext>
            </p:extLst>
          </p:nvPr>
        </p:nvGraphicFramePr>
        <p:xfrm>
          <a:off x="5818094" y="11967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263594"/>
              </p:ext>
            </p:extLst>
          </p:nvPr>
        </p:nvGraphicFramePr>
        <p:xfrm>
          <a:off x="5818094" y="16235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7242"/>
              </p:ext>
            </p:extLst>
          </p:nvPr>
        </p:nvGraphicFramePr>
        <p:xfrm>
          <a:off x="5818094" y="21246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790491"/>
              </p:ext>
            </p:extLst>
          </p:nvPr>
        </p:nvGraphicFramePr>
        <p:xfrm>
          <a:off x="5818094" y="25683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523352"/>
              </p:ext>
            </p:extLst>
          </p:nvPr>
        </p:nvGraphicFramePr>
        <p:xfrm>
          <a:off x="5818094" y="30793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426613"/>
              </p:ext>
            </p:extLst>
          </p:nvPr>
        </p:nvGraphicFramePr>
        <p:xfrm>
          <a:off x="5858435" y="34962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430783"/>
              </p:ext>
            </p:extLst>
          </p:nvPr>
        </p:nvGraphicFramePr>
        <p:xfrm>
          <a:off x="5858435" y="39299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3047" y="1311551"/>
            <a:ext cx="1498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Precipitations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(mm)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11281" y="1217003"/>
            <a:ext cx="111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Discharge</a:t>
            </a:r>
          </a:p>
          <a:p>
            <a:pPr algn="ctr"/>
            <a:r>
              <a:rPr lang="en-US" b="1" dirty="0">
                <a:solidFill>
                  <a:srgbClr val="003399"/>
                </a:solidFill>
              </a:rPr>
              <a:t>m</a:t>
            </a:r>
            <a:r>
              <a:rPr lang="en-US" b="1" baseline="30000" dirty="0">
                <a:solidFill>
                  <a:srgbClr val="003399"/>
                </a:solidFill>
              </a:rPr>
              <a:t>3</a:t>
            </a:r>
            <a:r>
              <a:rPr lang="en-US" b="1" dirty="0">
                <a:solidFill>
                  <a:srgbClr val="003399"/>
                </a:solidFill>
              </a:rPr>
              <a:t>/s 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5902" y="209484"/>
            <a:ext cx="1934183" cy="3175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294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374" y="695865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case of the runoff the Mann–Kendall's test identified generally positive trends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018879"/>
              </p:ext>
            </p:extLst>
          </p:nvPr>
        </p:nvGraphicFramePr>
        <p:xfrm>
          <a:off x="1537915" y="3155696"/>
          <a:ext cx="7907641" cy="3381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046">
                  <a:extLst>
                    <a:ext uri="{9D8B030D-6E8A-4147-A177-3AD203B41FA5}">
                      <a16:colId xmlns:a16="http://schemas.microsoft.com/office/drawing/2014/main" val="2113609799"/>
                    </a:ext>
                  </a:extLst>
                </a:gridCol>
                <a:gridCol w="586037">
                  <a:extLst>
                    <a:ext uri="{9D8B030D-6E8A-4147-A177-3AD203B41FA5}">
                      <a16:colId xmlns:a16="http://schemas.microsoft.com/office/drawing/2014/main" val="1905154308"/>
                    </a:ext>
                  </a:extLst>
                </a:gridCol>
                <a:gridCol w="539771">
                  <a:extLst>
                    <a:ext uri="{9D8B030D-6E8A-4147-A177-3AD203B41FA5}">
                      <a16:colId xmlns:a16="http://schemas.microsoft.com/office/drawing/2014/main" val="1721508211"/>
                    </a:ext>
                  </a:extLst>
                </a:gridCol>
                <a:gridCol w="682424">
                  <a:extLst>
                    <a:ext uri="{9D8B030D-6E8A-4147-A177-3AD203B41FA5}">
                      <a16:colId xmlns:a16="http://schemas.microsoft.com/office/drawing/2014/main" val="419834340"/>
                    </a:ext>
                  </a:extLst>
                </a:gridCol>
                <a:gridCol w="663147">
                  <a:extLst>
                    <a:ext uri="{9D8B030D-6E8A-4147-A177-3AD203B41FA5}">
                      <a16:colId xmlns:a16="http://schemas.microsoft.com/office/drawing/2014/main" val="631613351"/>
                    </a:ext>
                  </a:extLst>
                </a:gridCol>
                <a:gridCol w="451094">
                  <a:extLst>
                    <a:ext uri="{9D8B030D-6E8A-4147-A177-3AD203B41FA5}">
                      <a16:colId xmlns:a16="http://schemas.microsoft.com/office/drawing/2014/main" val="393201920"/>
                    </a:ext>
                  </a:extLst>
                </a:gridCol>
                <a:gridCol w="647725">
                  <a:extLst>
                    <a:ext uri="{9D8B030D-6E8A-4147-A177-3AD203B41FA5}">
                      <a16:colId xmlns:a16="http://schemas.microsoft.com/office/drawing/2014/main" val="3251978783"/>
                    </a:ext>
                  </a:extLst>
                </a:gridCol>
                <a:gridCol w="508927">
                  <a:extLst>
                    <a:ext uri="{9D8B030D-6E8A-4147-A177-3AD203B41FA5}">
                      <a16:colId xmlns:a16="http://schemas.microsoft.com/office/drawing/2014/main" val="2148325250"/>
                    </a:ext>
                  </a:extLst>
                </a:gridCol>
                <a:gridCol w="451094">
                  <a:extLst>
                    <a:ext uri="{9D8B030D-6E8A-4147-A177-3AD203B41FA5}">
                      <a16:colId xmlns:a16="http://schemas.microsoft.com/office/drawing/2014/main" val="2862597980"/>
                    </a:ext>
                  </a:extLst>
                </a:gridCol>
                <a:gridCol w="451094">
                  <a:extLst>
                    <a:ext uri="{9D8B030D-6E8A-4147-A177-3AD203B41FA5}">
                      <a16:colId xmlns:a16="http://schemas.microsoft.com/office/drawing/2014/main" val="1418520759"/>
                    </a:ext>
                  </a:extLst>
                </a:gridCol>
                <a:gridCol w="451094">
                  <a:extLst>
                    <a:ext uri="{9D8B030D-6E8A-4147-A177-3AD203B41FA5}">
                      <a16:colId xmlns:a16="http://schemas.microsoft.com/office/drawing/2014/main" val="3069668367"/>
                    </a:ext>
                  </a:extLst>
                </a:gridCol>
                <a:gridCol w="451094">
                  <a:extLst>
                    <a:ext uri="{9D8B030D-6E8A-4147-A177-3AD203B41FA5}">
                      <a16:colId xmlns:a16="http://schemas.microsoft.com/office/drawing/2014/main" val="338404386"/>
                    </a:ext>
                  </a:extLst>
                </a:gridCol>
                <a:gridCol w="451094">
                  <a:extLst>
                    <a:ext uri="{9D8B030D-6E8A-4147-A177-3AD203B41FA5}">
                      <a16:colId xmlns:a16="http://schemas.microsoft.com/office/drawing/2014/main" val="1417218224"/>
                    </a:ext>
                  </a:extLst>
                </a:gridCol>
              </a:tblGrid>
              <a:tr h="287478"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Winter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Spring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 dirty="0" err="1">
                          <a:effectLst/>
                        </a:rPr>
                        <a:t>Summer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dirty="0" err="1">
                          <a:effectLst/>
                        </a:rPr>
                        <a:t>Autumn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Max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Min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Year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4599278"/>
                  </a:ext>
                </a:extLst>
              </a:tr>
              <a:tr h="273789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Kendall's tau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0.268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0.259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-0.018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0.282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0.154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0.402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0.300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375395"/>
                  </a:ext>
                </a:extLst>
              </a:tr>
              <a:tr h="273789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p-value (Two-tailed)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0.007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0.009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0.867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0.004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0.125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&lt; 0,0001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0.002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9731864"/>
                  </a:ext>
                </a:extLst>
              </a:tr>
              <a:tr h="287478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alpha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0.05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5508681"/>
                  </a:ext>
                </a:extLst>
              </a:tr>
              <a:tr h="287478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Sen's slope: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0.216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0.57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-0.022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0.333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0.438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0.162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0.283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2808471"/>
                  </a:ext>
                </a:extLst>
              </a:tr>
              <a:tr h="273789"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5759168"/>
                  </a:ext>
                </a:extLst>
              </a:tr>
              <a:tr h="287478"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936212"/>
                  </a:ext>
                </a:extLst>
              </a:tr>
              <a:tr h="287478"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Jan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Feb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Mar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Apr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May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Jun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Jul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Aug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Sep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Oct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Nov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Dec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5310780"/>
                  </a:ext>
                </a:extLst>
              </a:tr>
              <a:tr h="273789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Kendall's tau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0.246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0.175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0.239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0.122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0.230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 dirty="0">
                          <a:effectLst/>
                        </a:rPr>
                        <a:t>-0.016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 dirty="0">
                          <a:effectLst/>
                        </a:rPr>
                        <a:t>-0.025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>
                          <a:effectLst/>
                        </a:rPr>
                        <a:t>0.128</a:t>
                      </a:r>
                      <a:endParaRPr lang="ro-R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0.289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0.287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0.170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0.158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1992810"/>
                  </a:ext>
                </a:extLst>
              </a:tr>
              <a:tr h="273789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p-value (Two-tailed)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0.013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0.081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0.016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0.225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0.021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>
                          <a:effectLst/>
                        </a:rPr>
                        <a:t>0.881</a:t>
                      </a:r>
                      <a:endParaRPr lang="ro-R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 dirty="0">
                          <a:effectLst/>
                        </a:rPr>
                        <a:t>0.811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 dirty="0">
                          <a:effectLst/>
                        </a:rPr>
                        <a:t>0.205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0.004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0.004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0.090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0.116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353829"/>
                  </a:ext>
                </a:extLst>
              </a:tr>
              <a:tr h="287478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alpha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>
                          <a:effectLst/>
                        </a:rPr>
                        <a:t>0.05</a:t>
                      </a:r>
                      <a:endParaRPr lang="ro-R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>
                          <a:effectLst/>
                        </a:rPr>
                        <a:t>0.05</a:t>
                      </a:r>
                      <a:endParaRPr lang="ro-R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 dirty="0">
                          <a:effectLst/>
                        </a:rPr>
                        <a:t>0.05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0.05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6521946"/>
                  </a:ext>
                </a:extLst>
              </a:tr>
              <a:tr h="287478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Sen's slope: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0.218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0.134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0.597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0.421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0.506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>
                          <a:effectLst/>
                        </a:rPr>
                        <a:t>-0.043</a:t>
                      </a:r>
                      <a:endParaRPr lang="ro-R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>
                          <a:effectLst/>
                        </a:rPr>
                        <a:t>-0.042</a:t>
                      </a:r>
                      <a:endParaRPr lang="ro-R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 dirty="0">
                          <a:effectLst/>
                        </a:rPr>
                        <a:t>0.091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 dirty="0">
                          <a:effectLst/>
                        </a:rPr>
                        <a:t>0.325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0.3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>
                          <a:effectLst/>
                        </a:rPr>
                        <a:t>0.254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 dirty="0">
                          <a:effectLst/>
                        </a:rPr>
                        <a:t>0.193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8465187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797011"/>
              </p:ext>
            </p:extLst>
          </p:nvPr>
        </p:nvGraphicFramePr>
        <p:xfrm>
          <a:off x="8054502" y="2150218"/>
          <a:ext cx="3219854" cy="224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4192623" y="3026906"/>
            <a:ext cx="797668" cy="17509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8" name="Straight Arrow Connector 7"/>
          <p:cNvCxnSpPr>
            <a:stCxn id="6" idx="6"/>
            <a:endCxn id="5" idx="1"/>
          </p:cNvCxnSpPr>
          <p:nvPr/>
        </p:nvCxnSpPr>
        <p:spPr>
          <a:xfrm flipV="1">
            <a:off x="4990291" y="3273560"/>
            <a:ext cx="3064211" cy="6288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50604" y="4951379"/>
            <a:ext cx="1731524" cy="183286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0" name="Straight Arrow Connector 9"/>
          <p:cNvCxnSpPr>
            <a:stCxn id="9" idx="6"/>
          </p:cNvCxnSpPr>
          <p:nvPr/>
        </p:nvCxnSpPr>
        <p:spPr>
          <a:xfrm flipV="1">
            <a:off x="7782128" y="4396902"/>
            <a:ext cx="1804479" cy="14709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205902" y="209483"/>
            <a:ext cx="2167647" cy="486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</a:rPr>
              <a:t>Results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2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1163</Words>
  <Application>Microsoft Office PowerPoint</Application>
  <PresentationFormat>Widescreen</PresentationFormat>
  <Paragraphs>445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Analysis of long-term trends in precipitation and runoff.  Case study Bistra hydrometrical station (Vişeu River).</vt:lpstr>
      <vt:lpstr>Did stationarity die? </vt:lpstr>
      <vt:lpstr>PowerPoint Presentation</vt:lpstr>
      <vt:lpstr>DATA</vt:lpstr>
      <vt:lpstr>Correlation between the measured and modeled precipitation data (1961-2008)</vt:lpstr>
      <vt:lpstr>Methods</vt:lpstr>
      <vt:lpstr>Results</vt:lpstr>
      <vt:lpstr>Results</vt:lpstr>
      <vt:lpstr>in case of the runoff the Mann–Kendall's test identified generally positive trends </vt:lpstr>
      <vt:lpstr>PowerPoint Presentation</vt:lpstr>
      <vt:lpstr>PowerPoint Presentation</vt:lpstr>
      <vt:lpstr>Discussions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long-term trends in precipitation and runoff.  Case study Bistra hydrometrical station (Vişeu River).</dc:title>
  <dc:creator>S49</dc:creator>
  <cp:lastModifiedBy>HCsaba</cp:lastModifiedBy>
  <cp:revision>33</cp:revision>
  <dcterms:created xsi:type="dcterms:W3CDTF">2016-10-20T05:34:36Z</dcterms:created>
  <dcterms:modified xsi:type="dcterms:W3CDTF">2016-10-23T14:24:05Z</dcterms:modified>
</cp:coreProperties>
</file>